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comments/comment1.xml" ContentType="application/vnd.openxmlformats-officedocument.presentationml.comment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7" r:id="rId4"/>
  </p:sldMasterIdLst>
  <p:notesMasterIdLst>
    <p:notesMasterId r:id="rId19"/>
  </p:notesMasterIdLst>
  <p:sldIdLst>
    <p:sldId id="278" r:id="rId5"/>
    <p:sldId id="279" r:id="rId6"/>
    <p:sldId id="281" r:id="rId7"/>
    <p:sldId id="296" r:id="rId8"/>
    <p:sldId id="295" r:id="rId9"/>
    <p:sldId id="297" r:id="rId10"/>
    <p:sldId id="280" r:id="rId11"/>
    <p:sldId id="300" r:id="rId12"/>
    <p:sldId id="294" r:id="rId13"/>
    <p:sldId id="299" r:id="rId14"/>
    <p:sldId id="284" r:id="rId15"/>
    <p:sldId id="301" r:id="rId16"/>
    <p:sldId id="298" r:id="rId17"/>
    <p:sldId id="293" r:id="rId18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ni Uribe" initials="TU" lastIdx="1" clrIdx="0">
    <p:extLst>
      <p:ext uri="{19B8F6BF-5375-455C-9EA6-DF929625EA0E}">
        <p15:presenceInfo xmlns:p15="http://schemas.microsoft.com/office/powerpoint/2012/main" userId="aa79a746f27e17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09" autoAdjust="0"/>
  </p:normalViewPr>
  <p:slideViewPr>
    <p:cSldViewPr snapToGrid="0" snapToObjects="1">
      <p:cViewPr varScale="1">
        <p:scale>
          <a:sx n="85" d="100"/>
          <a:sy n="85" d="100"/>
        </p:scale>
        <p:origin x="590" y="6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2-09T23:23:30.329" idx="1">
    <p:pos x="8166" y="1485"/>
    <p:text/>
    <p:extLst>
      <p:ext uri="{C676402C-5697-4E1C-873F-D02D1690AC5C}">
        <p15:threadingInfo xmlns:p15="http://schemas.microsoft.com/office/powerpoint/2012/main" timeZoneBias="480"/>
      </p:ext>
    </p:extLst>
  </p:cm>
</p:cmLst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04:02:25.714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04:02:27.158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0 24575,'0'0'-8191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0T04:02:32.119"/>
    </inkml:context>
    <inkml:brush xml:id="br0">
      <inkml:brushProperty name="width" value="0.035" units="cm"/>
      <inkml:brushProperty name="height" value="0.03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F510C39-80E1-C145-D4EA-0793D93A7AFB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6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ABEBCB7-FA31-8905-DF91-538AAFDCEA25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623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4131047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375400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427479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960638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04329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1009068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29669"/>
      </p:ext>
    </p:extLst>
  </p:cSld>
  <p:clrMapOvr>
    <a:masterClrMapping/>
  </p:clrMapOvr>
  <p:hf hd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12605"/>
      </p:ext>
    </p:extLst>
  </p:cSld>
  <p:clrMapOvr>
    <a:masterClrMapping/>
  </p:clrMapOvr>
  <p:hf hd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73316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82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9067289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BE87111-CEBF-5BE2-D043-CE57F9500441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E418454-CF58-4C32-C22C-F9349A089B7C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59C45A-FD4A-2666-3C98-83E3BD8F55B9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504CE52-7F0B-853E-E769-20613E1A82A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94E3531-933C-118C-64ED-A4FA5FB09DC4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17FE80C-60DE-AF47-0A70-2BDCC3E1B693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183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802733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Image 0" descr="preencoded.png">
            <a:extLst>
              <a:ext uri="{FF2B5EF4-FFF2-40B4-BE49-F238E27FC236}">
                <a16:creationId xmlns:a16="http://schemas.microsoft.com/office/drawing/2014/main" id="{F6022CB3-F0E5-5A18-F799-9639BA9729B6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6FDBC001-45E5-A1C6-2A20-DDE7B865F5F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2" name="Image 5" descr="preencoded.png">
            <a:extLst>
              <a:ext uri="{FF2B5EF4-FFF2-40B4-BE49-F238E27FC236}">
                <a16:creationId xmlns:a16="http://schemas.microsoft.com/office/drawing/2014/main" id="{2D42FD14-76EB-C06D-6504-C7538F9A5CF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6" descr="preencoded.png">
            <a:extLst>
              <a:ext uri="{FF2B5EF4-FFF2-40B4-BE49-F238E27FC236}">
                <a16:creationId xmlns:a16="http://schemas.microsoft.com/office/drawing/2014/main" id="{1260C92D-1506-2933-DADE-8A0A0BE55BB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5591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A5CDA838-B388-DF59-41C0-1A991D51FF31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0FFFD2D9-FC44-990B-7586-6DE3286B011E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642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CF300C11-F0DF-8C88-7169-975F1031DEA1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09BB3184-E165-9645-6D1A-C448E1051098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203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049B407F-6769-B86E-0921-FC38C28F25AD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8957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B1D70D6-FC68-A71E-6D3A-C4DBEB33FA7D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9061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5189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64" r:id="rId20"/>
    <p:sldLayoutId id="2147483655" r:id="rId21"/>
    <p:sldLayoutId id="2147483654" r:id="rId2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customXml" Target="../ink/ink2.xml"/><Relationship Id="rId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tm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54604A-F4B0-6BFE-80CE-8D7CFDB977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27" y="146669"/>
            <a:ext cx="2895146" cy="2833827"/>
          </a:xfrm>
          <a:prstGeom prst="rect">
            <a:avLst/>
          </a:prstGeom>
        </p:spPr>
      </p:pic>
      <p:sp>
        <p:nvSpPr>
          <p:cNvPr id="10" name="Subtitle 9">
            <a:extLst>
              <a:ext uri="{FF2B5EF4-FFF2-40B4-BE49-F238E27FC236}">
                <a16:creationId xmlns:a16="http://schemas.microsoft.com/office/drawing/2014/main" id="{55BECEDD-CF4B-8B26-E21F-586C6527D4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71896" y="3281766"/>
            <a:ext cx="5591456" cy="1411297"/>
          </a:xfrm>
          <a:noFill/>
        </p:spPr>
        <p:txBody>
          <a:bodyPr>
            <a:normAutofit/>
          </a:bodyPr>
          <a:lstStyle/>
          <a:p>
            <a:pPr algn="ctr"/>
            <a:r>
              <a:rPr lang="en-US" sz="4200" b="1" dirty="0"/>
              <a:t>2024</a:t>
            </a:r>
            <a:r>
              <a:rPr lang="en-US" sz="3600" b="1" dirty="0"/>
              <a:t>  </a:t>
            </a:r>
          </a:p>
          <a:p>
            <a:pPr algn="ctr"/>
            <a:r>
              <a:rPr lang="en-US" sz="3600" b="1" dirty="0"/>
              <a:t>BASEBALL / SOFTBALL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66DE03F8-8167-F021-C279-F45477FD8B8E}"/>
                  </a:ext>
                </a:extLst>
              </p14:cNvPr>
              <p14:cNvContentPartPr/>
              <p14:nvPr/>
            </p14:nvContentPartPr>
            <p14:xfrm>
              <a:off x="4751301" y="447939"/>
              <a:ext cx="36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66DE03F8-8167-F021-C279-F45477FD8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45181" y="44181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058977F2-CA98-EE16-2CDF-DB9B4D410527}"/>
                  </a:ext>
                </a:extLst>
              </p14:cNvPr>
              <p14:cNvContentPartPr/>
              <p14:nvPr/>
            </p14:nvContentPartPr>
            <p14:xfrm>
              <a:off x="4724301" y="394299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058977F2-CA98-EE16-2CDF-DB9B4D41052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8181" y="388179"/>
                <a:ext cx="12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DEFF16ED-8B70-9BA3-4B06-4210433360AD}"/>
                  </a:ext>
                </a:extLst>
              </p14:cNvPr>
              <p14:cNvContentPartPr/>
              <p14:nvPr/>
            </p14:nvContentPartPr>
            <p14:xfrm>
              <a:off x="4724301" y="3227139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DEFF16ED-8B70-9BA3-4B06-4210433360A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18181" y="3221019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5F6BF-F8C0-8F94-B783-574BF0C80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7887" y="295729"/>
            <a:ext cx="4754564" cy="767687"/>
          </a:xfrm>
          <a:solidFill>
            <a:schemeClr val="tx2">
              <a:lumMod val="75000"/>
            </a:schemeClr>
          </a:solidFill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</a:rPr>
              <a:t>BASEBALL JACKET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463C78-48FD-FC57-32A4-8E803EDA0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7BA647-6D89-1991-BA0E-B22316F99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6" name="Picture 2" descr="Smitty Major League Style Convertible Jacket - Black with Charcoal Grey">
            <a:extLst>
              <a:ext uri="{FF2B5EF4-FFF2-40B4-BE49-F238E27FC236}">
                <a16:creationId xmlns:a16="http://schemas.microsoft.com/office/drawing/2014/main" id="{FE3104F3-4FF9-1934-6B07-F5D0CB0BA0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168" y="1447800"/>
            <a:ext cx="5791582" cy="485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3587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B311B-3177-0658-3585-6639F26A9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85725"/>
            <a:ext cx="9404723" cy="1767523"/>
          </a:xfrm>
          <a:pattFill prst="pct50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b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</a:br>
            <a:r>
              <a:rPr lang="en-US" sz="4400" dirty="0">
                <a:solidFill>
                  <a:srgbClr val="00B0F0"/>
                </a:solidFill>
              </a:rPr>
              <a:t>Baseball Dates:</a:t>
            </a:r>
            <a:endParaRPr lang="en-US" sz="4400" b="1" dirty="0">
              <a:solidFill>
                <a:srgbClr val="00B0F0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68C47-35B6-DEDC-647B-C71B09EBFB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4" y="2070847"/>
            <a:ext cx="10680192" cy="4787153"/>
          </a:xfrm>
        </p:spPr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Saturday, May 11, 2024 					Last Day for League Events per CCS </a:t>
            </a:r>
          </a:p>
          <a:p>
            <a:r>
              <a:rPr lang="en-US" dirty="0">
                <a:solidFill>
                  <a:srgbClr val="00B0F0"/>
                </a:solidFill>
              </a:rPr>
              <a:t>Monday, May 13, 2024 (4:30 PM) 			CCS Seeding meeting </a:t>
            </a:r>
          </a:p>
          <a:p>
            <a:r>
              <a:rPr lang="en-US" dirty="0">
                <a:solidFill>
                  <a:srgbClr val="00B0F0"/>
                </a:solidFill>
              </a:rPr>
              <a:t>Saturday, May 18, 2024 					First Round CCS </a:t>
            </a:r>
          </a:p>
          <a:p>
            <a:r>
              <a:rPr lang="en-US" dirty="0" err="1">
                <a:solidFill>
                  <a:srgbClr val="00B0F0"/>
                </a:solidFill>
              </a:rPr>
              <a:t>Thur</a:t>
            </a:r>
            <a:r>
              <a:rPr lang="en-US" dirty="0">
                <a:solidFill>
                  <a:srgbClr val="00B0F0"/>
                </a:solidFill>
              </a:rPr>
              <a:t>-Sat, May 23-25, 2024 					Final Round CCS </a:t>
            </a:r>
          </a:p>
          <a:p>
            <a:r>
              <a:rPr lang="en-US" dirty="0">
                <a:solidFill>
                  <a:srgbClr val="00B0F0"/>
                </a:solidFill>
              </a:rPr>
              <a:t>Tues, May 28, 2024 						CIF Nor Cal Playoffs Begin </a:t>
            </a:r>
          </a:p>
          <a:p>
            <a:r>
              <a:rPr lang="en-US" dirty="0">
                <a:solidFill>
                  <a:srgbClr val="00B0F0"/>
                </a:solidFill>
              </a:rPr>
              <a:t>Weds, May 29, 2024 (6:00 PM) 			CCS Evaluation Meeting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					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Starting Dates: 		Practices:		 January 29, 2024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					Scrimmages:	 February 12, 2024 </a:t>
            </a:r>
          </a:p>
          <a:p>
            <a:pPr marL="0" indent="0">
              <a:buNone/>
            </a:pPr>
            <a:r>
              <a:rPr lang="en-US" dirty="0">
                <a:solidFill>
                  <a:srgbClr val="00B0F0"/>
                </a:solidFill>
              </a:rPr>
              <a:t>						Contests: 		 February 19, 2024 </a:t>
            </a:r>
          </a:p>
          <a:p>
            <a:pPr marL="0" indent="0" algn="ctr">
              <a:buNone/>
            </a:pPr>
            <a:r>
              <a:rPr lang="en-US" dirty="0"/>
              <a:t>																					 </a:t>
            </a:r>
            <a:r>
              <a:rPr lang="en-US" dirty="0">
                <a:solidFill>
                  <a:srgbClr val="FF0000"/>
                </a:solidFill>
              </a:rPr>
              <a:t>Contest Start Times: 3:30 PM (Before March 10); 4:00 PM (After March 10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88647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14096-ABD3-6977-7570-BC870878C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594583E-771F-C6C0-7765-5ED5B4918C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8718" y="2404732"/>
            <a:ext cx="7145611" cy="1811283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D3B7C1-85F2-812A-1AD8-3679FAB8B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A2A822-233F-1726-34CC-EBB2E664F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2A6D168-5FE2-4872-30A5-7DA429324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718" y="4452734"/>
            <a:ext cx="7136810" cy="11040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DA0445E-D5D6-6523-324C-09AD0F4AB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9624" y="214653"/>
            <a:ext cx="3074528" cy="187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5695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4F3F8-DAE1-3FE4-BC6B-FFC088AEE5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5082"/>
          </a:xfrm>
        </p:spPr>
        <p:txBody>
          <a:bodyPr/>
          <a:lstStyle/>
          <a:p>
            <a:r>
              <a:rPr lang="en-US" b="1" u="sng" dirty="0">
                <a:solidFill>
                  <a:srgbClr val="FFFF00"/>
                </a:solidFill>
              </a:rPr>
              <a:t>SOFTBALL DATES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5137D-0C3E-EE09-F60F-5B27C496D3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55903" y="1447799"/>
            <a:ext cx="10789985" cy="5114471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Saturday, May 13, 2024 				Last Day for League Events per CCS </a:t>
            </a:r>
          </a:p>
          <a:p>
            <a:r>
              <a:rPr lang="en-US" dirty="0">
                <a:solidFill>
                  <a:srgbClr val="FFFF00"/>
                </a:solidFill>
              </a:rPr>
              <a:t>Monday, May 15, 2024 (2:00 PM) 		CCS Seeding meeting </a:t>
            </a:r>
          </a:p>
          <a:p>
            <a:r>
              <a:rPr lang="en-US" dirty="0">
                <a:solidFill>
                  <a:srgbClr val="FFFF00"/>
                </a:solidFill>
              </a:rPr>
              <a:t>Saturday, May 20, 2024 				First Round CCS </a:t>
            </a:r>
          </a:p>
          <a:p>
            <a:r>
              <a:rPr lang="en-US" dirty="0">
                <a:solidFill>
                  <a:srgbClr val="FFFF00"/>
                </a:solidFill>
              </a:rPr>
              <a:t>May 23-25, 2024 						Final Round CCS</a:t>
            </a:r>
          </a:p>
          <a:p>
            <a:r>
              <a:rPr lang="en-US" dirty="0">
                <a:solidFill>
                  <a:srgbClr val="FFFF00"/>
                </a:solidFill>
              </a:rPr>
              <a:t> Tues, May 30, 2024 					CIF Nor Cal Playoffs Begin </a:t>
            </a:r>
          </a:p>
          <a:p>
            <a:r>
              <a:rPr lang="en-US" dirty="0">
                <a:solidFill>
                  <a:srgbClr val="FFFF00"/>
                </a:solidFill>
              </a:rPr>
              <a:t>Thurs, June 1, 2024 (4:00 PM) 			CCS Evaluation Meeting</a:t>
            </a:r>
          </a:p>
          <a:p>
            <a:endParaRPr lang="en-US" dirty="0">
              <a:solidFill>
                <a:srgbClr val="FFFF00"/>
              </a:solidFill>
            </a:endParaRPr>
          </a:p>
          <a:p>
            <a:r>
              <a:rPr lang="en-US" dirty="0">
                <a:solidFill>
                  <a:srgbClr val="FFFF00"/>
                </a:solidFill>
              </a:rPr>
              <a:t>Starting Dates: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						Practices: January 29, 2024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						Scrimmages: February 12, 2024 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							Contests: February 19, 2024 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Contest Start Times: 3:30 PM (Before -March 10 –After) 4:30 PM with back to back start time 4:00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38CEEC-76E8-0AA4-76D7-15129675F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C7BE1E-ED2A-021E-E78F-290D7C820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2551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0AB426-5B7C-607E-D413-5D2C9495CC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1"/>
            <a:ext cx="9446370" cy="2667000"/>
          </a:xfrm>
        </p:spPr>
        <p:txBody>
          <a:bodyPr/>
          <a:lstStyle/>
          <a:p>
            <a:pPr algn="ctr"/>
            <a:r>
              <a:rPr lang="en-US" b="1" i="1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87DFD8-D262-D485-B1F2-817C5A0928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1975" y="4508437"/>
            <a:ext cx="11144250" cy="193395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Next meeting:  Sunday December 17, 2023 </a:t>
            </a:r>
            <a:r>
              <a:rPr lang="en-US" sz="3200" b="1" dirty="0" err="1">
                <a:solidFill>
                  <a:srgbClr val="FF0000"/>
                </a:solidFill>
              </a:rPr>
              <a:t>palma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hs</a:t>
            </a:r>
            <a:endParaRPr lang="en-US" sz="3200" b="1" dirty="0">
              <a:solidFill>
                <a:srgbClr val="FF0000"/>
              </a:solidFill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Baseball at 9:00</a:t>
            </a:r>
          </a:p>
          <a:p>
            <a:pPr algn="ctr"/>
            <a:r>
              <a:rPr lang="en-US" sz="3200" b="1" dirty="0">
                <a:solidFill>
                  <a:srgbClr val="FF0000"/>
                </a:solidFill>
              </a:rPr>
              <a:t>Softball at 10:30</a:t>
            </a:r>
            <a:endParaRPr lang="en-US" sz="1800" b="1" dirty="0">
              <a:solidFill>
                <a:srgbClr val="FF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9D7CC1-1F2A-07B2-92F9-5F3C8ED90E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427" y="146669"/>
            <a:ext cx="2895146" cy="283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96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AGENDA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Introduction​</a:t>
            </a:r>
          </a:p>
          <a:p>
            <a:r>
              <a:rPr lang="en-US" dirty="0"/>
              <a:t>Primary goals</a:t>
            </a:r>
          </a:p>
          <a:p>
            <a:r>
              <a:rPr lang="en-US" dirty="0"/>
              <a:t>​Areas of growth</a:t>
            </a:r>
          </a:p>
          <a:p>
            <a:r>
              <a:rPr lang="en-US" dirty="0"/>
              <a:t>Uniforms</a:t>
            </a:r>
          </a:p>
          <a:p>
            <a:r>
              <a:rPr lang="en-US" dirty="0"/>
              <a:t>​Summary​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2024 PRIMARY GOALS &amp;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E339BF-E6D7-DD0E-AF02-6813852EE7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2400" dirty="0">
                <a:solidFill>
                  <a:schemeClr val="accent6"/>
                </a:solidFill>
                <a:latin typeface="Sabon Next LT" panose="02000500000000000000" pitchFamily="2" charset="0"/>
                <a:cs typeface="Sabon Next LT" panose="02000500000000000000" pitchFamily="2" charset="0"/>
              </a:rPr>
              <a:t>LAST SEASONS Annual REVIEW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A5238-0627-DA7C-4A83-A96E9DF61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2024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CF0821-6269-4D5B-4236-876D7CE33D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RECRUITMENT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73C3DC-401C-A5B6-4373-F4C8DB86B3EA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REFERRALS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MENTORSHIP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14 NEW OFFICIALS , 29 WITH LESS THAN     5 YEARS </a:t>
            </a:r>
          </a:p>
          <a:p>
            <a:pPr marL="342900" indent="-342900">
              <a:buAutoNum type="arabicPeriod"/>
            </a:pPr>
            <a:endParaRPr lang="en-US" sz="18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6DB66D-AEAA-6474-E75B-A62E786F1C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RULES EDUCATION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4E8579B-CEDC-F3A2-5165-4FAEB76BACED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800" dirty="0"/>
              <a:t>CLASSROOM  REVIEW 	AND TESTING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ORDER RULE BOOKS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A4AF030-9FD8-BA58-57C4-DD8EA2DA4C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US" dirty="0"/>
              <a:t>OJT TRAINING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36F720A-B55C-B49A-87BA-C7E0F90F80A5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/>
          <a:lstStyle/>
          <a:p>
            <a:endParaRPr lang="en-US" dirty="0"/>
          </a:p>
          <a:p>
            <a:pPr marL="342900" indent="-342900">
              <a:buAutoNum type="arabicPeriod"/>
            </a:pPr>
            <a:r>
              <a:rPr lang="en-US" sz="1800" dirty="0"/>
              <a:t>SENIOR OFFICIALS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FIELD MECHANICS</a:t>
            </a:r>
          </a:p>
          <a:p>
            <a:pPr marL="342900" indent="-342900">
              <a:buAutoNum type="arabicPeriod"/>
            </a:pP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/>
              <a:t>CLINICS</a:t>
            </a:r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5A93B33-331A-3C64-1A39-6D6BCB2A4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CA3CADA-C4C2-F190-E8C6-4B76458EF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248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ACB353-F998-2579-FF2B-1233273053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2023 GAMES &amp; ASSIGNMENTS</a:t>
            </a:r>
            <a:br>
              <a:rPr lang="en-US" sz="1800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C7D479-C570-5514-BDAE-D785B8F324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u="sng" dirty="0"/>
              <a:t>HS BASEBALL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C51E12-CE79-8F28-B1BE-0904171E6065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652463" y="2674938"/>
            <a:ext cx="2927350" cy="3589338"/>
          </a:xfrm>
        </p:spPr>
        <p:txBody>
          <a:bodyPr>
            <a:normAutofit fontScale="850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 		599</a:t>
            </a:r>
            <a:b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	935</a:t>
            </a:r>
            <a:b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916</a:t>
            </a:r>
            <a:b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	19</a:t>
            </a:r>
            <a:r>
              <a:rPr lang="en-US" sz="18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u="none" strike="noStrike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900" b="1" u="sng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  <a:endParaRPr lang="en-US" sz="19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		524</a:t>
            </a:r>
            <a:b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	829</a:t>
            </a:r>
            <a:b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	820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      9</a:t>
            </a:r>
            <a:r>
              <a:rPr lang="en-US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900" b="1" u="sng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Canceled</a:t>
            </a:r>
            <a:endParaRPr lang="en-US" sz="1900" b="1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		75</a:t>
            </a:r>
            <a:b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Slots:		106</a:t>
            </a:r>
            <a:b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	96</a:t>
            </a:r>
            <a:b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	10</a:t>
            </a:r>
            <a:r>
              <a:rPr lang="en-US" sz="1700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300" dirty="0">
              <a:solidFill>
                <a:srgbClr val="00B0F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2F339-CFF4-3BEF-A95A-CDEB104F38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b="1" u="sng" dirty="0"/>
              <a:t>HS SOFTBALL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EC071F8-A168-5F99-994B-FE69A77B1248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 fontScale="92500" lnSpcReduction="20000"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		602</a:t>
            </a:r>
            <a:b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	981 </a:t>
            </a:r>
            <a:b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956</a:t>
            </a:r>
            <a:b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	25</a:t>
            </a:r>
            <a:r>
              <a:rPr lang="en-US" sz="17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7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sz="17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Normal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		466</a:t>
            </a:r>
            <a:b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	774</a:t>
            </a:r>
            <a:b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774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</a:t>
            </a: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	  0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Canceled</a:t>
            </a:r>
            <a:endParaRPr lang="en-US" sz="1800" b="1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/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		134</a:t>
            </a:r>
            <a:b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	203</a:t>
            </a:r>
            <a:b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178</a:t>
            </a:r>
            <a:b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600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	25</a:t>
            </a:r>
            <a:r>
              <a:rPr lang="en-US" sz="16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1B80715-FFC6-FB9E-F792-90A874ADEC1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13193" y="2090738"/>
            <a:ext cx="2932113" cy="576262"/>
          </a:xfrm>
        </p:spPr>
        <p:txBody>
          <a:bodyPr/>
          <a:lstStyle/>
          <a:p>
            <a:r>
              <a:rPr lang="en-US" sz="2000" b="1" u="sng" dirty="0"/>
              <a:t>YOUTH </a:t>
            </a:r>
          </a:p>
          <a:p>
            <a:r>
              <a:rPr lang="en-US" sz="2000" b="1" dirty="0">
                <a:solidFill>
                  <a:srgbClr val="00B0F0"/>
                </a:solidFill>
              </a:rPr>
              <a:t>BASEBALL</a:t>
            </a:r>
            <a:r>
              <a:rPr lang="en-US" sz="2000" b="1" dirty="0"/>
              <a:t> &amp; </a:t>
            </a:r>
            <a:r>
              <a:rPr lang="en-US" sz="2000" b="1" dirty="0">
                <a:solidFill>
                  <a:srgbClr val="FFFF00"/>
                </a:solidFill>
              </a:rPr>
              <a:t>SOFTBALL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6F69110-8BE0-1314-180F-F3BD175BC002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         </a:t>
            </a: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716</a:t>
            </a:r>
            <a:b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</a:t>
            </a: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 1038</a:t>
            </a:r>
            <a:b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       1037</a:t>
            </a:r>
            <a:b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Canceled	</a:t>
            </a:r>
            <a:endParaRPr lang="en-US" dirty="0">
              <a:solidFill>
                <a:srgbClr val="00B0F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</a:t>
            </a:r>
            <a:r>
              <a:rPr lang="en-US" b="1" dirty="0">
                <a:solidFill>
                  <a:srgbClr val="00B0F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         </a:t>
            </a: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56</a:t>
            </a:r>
            <a:b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</a:t>
            </a:r>
            <a:r>
              <a:rPr lang="en-US" b="1" dirty="0">
                <a:solidFill>
                  <a:srgbClr val="00B0F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 69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>
              <a:solidFill>
                <a:srgbClr val="00B0F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          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142</a:t>
            </a:r>
            <a:b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</a:t>
            </a:r>
            <a:r>
              <a:rPr lang="en-US" b="1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      157</a:t>
            </a:r>
            <a:b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Assigned:	       	155</a:t>
            </a:r>
            <a:b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Unassigned:	 2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u="sng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Canceled</a:t>
            </a:r>
            <a:endParaRPr lang="en-US" b="1" u="sng" dirty="0">
              <a:solidFill>
                <a:srgbClr val="FFFF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Games: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           </a:t>
            </a: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17</a:t>
            </a:r>
            <a:b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Slots:	         18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CC1C6B7-492F-5EA7-7504-186D3315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67DD6B2-1998-6C93-B250-6E078947848A}"/>
              </a:ext>
            </a:extLst>
          </p:cNvPr>
          <p:cNvSpPr txBox="1"/>
          <p:nvPr/>
        </p:nvSpPr>
        <p:spPr>
          <a:xfrm>
            <a:off x="8973671" y="2619630"/>
            <a:ext cx="311075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TOTALS</a:t>
            </a:r>
          </a:p>
          <a:p>
            <a:pPr algn="ctr"/>
            <a:r>
              <a:rPr lang="en-US" b="1" u="sng" dirty="0">
                <a:solidFill>
                  <a:srgbClr val="00B0F0"/>
                </a:solidFill>
              </a:rPr>
              <a:t>BASEBALL</a:t>
            </a:r>
          </a:p>
          <a:p>
            <a:pPr algn="ctr"/>
            <a:r>
              <a:rPr lang="en-US" dirty="0">
                <a:solidFill>
                  <a:srgbClr val="00B0F0"/>
                </a:solidFill>
              </a:rPr>
              <a:t>1,325/1,973</a:t>
            </a:r>
          </a:p>
          <a:p>
            <a:pPr algn="ctr"/>
            <a:endParaRPr lang="en-US" dirty="0"/>
          </a:p>
          <a:p>
            <a:pPr algn="ctr"/>
            <a:r>
              <a:rPr lang="en-US" b="1" u="sng" dirty="0">
                <a:solidFill>
                  <a:srgbClr val="FFFF00"/>
                </a:solidFill>
              </a:rPr>
              <a:t>SOFTBALL</a:t>
            </a:r>
          </a:p>
          <a:p>
            <a:pPr algn="ctr"/>
            <a:r>
              <a:rPr lang="en-US" b="1" u="sng" dirty="0">
                <a:solidFill>
                  <a:srgbClr val="FFFF00"/>
                </a:solidFill>
              </a:rPr>
              <a:t>744/1,138</a:t>
            </a:r>
          </a:p>
          <a:p>
            <a:endParaRPr lang="en-US" dirty="0"/>
          </a:p>
          <a:p>
            <a:pPr algn="ctr"/>
            <a:r>
              <a:rPr lang="en-US" sz="2000" b="1" dirty="0">
                <a:solidFill>
                  <a:srgbClr val="FF0000"/>
                </a:solidFill>
              </a:rPr>
              <a:t>TOTAL</a:t>
            </a:r>
          </a:p>
          <a:p>
            <a:pPr algn="ctr"/>
            <a:r>
              <a:rPr lang="en-US" sz="1600" b="1" u="sng" dirty="0">
                <a:solidFill>
                  <a:srgbClr val="FF0000"/>
                </a:solidFill>
              </a:rPr>
              <a:t>GAMES/ASSIGNED</a:t>
            </a:r>
          </a:p>
          <a:p>
            <a:pPr algn="ctr"/>
            <a:r>
              <a:rPr lang="en-US" sz="2400" b="1" i="1" dirty="0">
                <a:solidFill>
                  <a:srgbClr val="FF0000"/>
                </a:solidFill>
              </a:rPr>
              <a:t>2,069/3,111</a:t>
            </a:r>
            <a:endParaRPr lang="en-US" sz="2000" dirty="0"/>
          </a:p>
          <a:p>
            <a:pPr algn="ctr"/>
            <a:r>
              <a:rPr lang="en-US" sz="2000" b="1" dirty="0">
                <a:solidFill>
                  <a:srgbClr val="00B050"/>
                </a:solidFill>
              </a:rPr>
              <a:t>82 OFFICIALS</a:t>
            </a:r>
          </a:p>
          <a:p>
            <a:pPr algn="ctr"/>
            <a:endParaRPr lang="en-US" sz="1050" b="1" dirty="0">
              <a:solidFill>
                <a:srgbClr val="00B050"/>
              </a:solidFill>
            </a:endParaRPr>
          </a:p>
          <a:p>
            <a:pPr algn="ctr"/>
            <a:r>
              <a:rPr lang="en-US" sz="1050" b="1" dirty="0">
                <a:solidFill>
                  <a:srgbClr val="00B050"/>
                </a:solidFill>
              </a:rPr>
              <a:t>2022  Games / Assigned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1827/2761</a:t>
            </a:r>
          </a:p>
          <a:p>
            <a:pPr algn="ctr"/>
            <a:r>
              <a:rPr lang="en-US" sz="1600" b="1" dirty="0">
                <a:solidFill>
                  <a:schemeClr val="accent3">
                    <a:lumMod val="40000"/>
                    <a:lumOff val="60000"/>
                  </a:schemeClr>
                </a:solidFill>
              </a:rPr>
              <a:t>63 OFFICIALS</a:t>
            </a:r>
            <a:endParaRPr lang="en-US" sz="1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779608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B886-8BCC-FB32-E0FD-DE6515F33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9069" y="389114"/>
            <a:ext cx="9404723" cy="99508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/>
          <a:lstStyle/>
          <a:p>
            <a:pPr algn="ctr"/>
            <a:r>
              <a:rPr lang="en-US" b="1" i="1" u="sng" dirty="0">
                <a:solidFill>
                  <a:schemeClr val="accent1"/>
                </a:solidFill>
              </a:rPr>
              <a:t>PROPER UNIFORMS AND GEAR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569FF-77CD-3AF2-074D-D37D3D5810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704977"/>
            <a:ext cx="10536238" cy="3859796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/>
          <a:lstStyle/>
          <a:p>
            <a:r>
              <a:rPr lang="en-US" sz="2400" b="1" u="sng" dirty="0">
                <a:solidFill>
                  <a:srgbClr val="C00000"/>
                </a:solidFill>
              </a:rPr>
              <a:t>CAP WITH PSI LOGO</a:t>
            </a:r>
            <a:r>
              <a:rPr lang="en-US" sz="2400" b="1" dirty="0">
                <a:solidFill>
                  <a:srgbClr val="C00000"/>
                </a:solidFill>
              </a:rPr>
              <a:t>: 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CYPRESS  SPORTING  GOODS  IS  SET UP  TO EMBROIDER</a:t>
            </a:r>
          </a:p>
          <a:p>
            <a:r>
              <a:rPr lang="en-US" sz="2400" b="1" u="sng" dirty="0">
                <a:solidFill>
                  <a:srgbClr val="C00000"/>
                </a:solidFill>
              </a:rPr>
              <a:t>SHIRTS</a:t>
            </a:r>
            <a:r>
              <a:rPr lang="en-US" sz="2400" b="1" dirty="0">
                <a:solidFill>
                  <a:srgbClr val="C00000"/>
                </a:solidFill>
              </a:rPr>
              <a:t>: 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CLEAN NOT WORN OR FADED</a:t>
            </a:r>
          </a:p>
          <a:p>
            <a:r>
              <a:rPr lang="en-US" sz="2400" b="1" u="sng" dirty="0">
                <a:solidFill>
                  <a:srgbClr val="C00000"/>
                </a:solidFill>
              </a:rPr>
              <a:t>PANTS</a:t>
            </a:r>
            <a:r>
              <a:rPr lang="en-US" b="1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UPGRADE TO CHARCOAL</a:t>
            </a:r>
          </a:p>
          <a:p>
            <a:r>
              <a:rPr lang="en-US" sz="2400" b="1" u="sng" dirty="0">
                <a:solidFill>
                  <a:srgbClr val="C00000"/>
                </a:solidFill>
              </a:rPr>
              <a:t>BOTH PLATE AND BASE SHOES</a:t>
            </a:r>
          </a:p>
          <a:p>
            <a:r>
              <a:rPr lang="en-US" b="1" u="sng" dirty="0">
                <a:solidFill>
                  <a:srgbClr val="C00000"/>
                </a:solidFill>
              </a:rPr>
              <a:t>BALL BAGS</a:t>
            </a:r>
            <a:r>
              <a:rPr lang="en-US" dirty="0">
                <a:solidFill>
                  <a:srgbClr val="C00000"/>
                </a:solidFill>
              </a:rPr>
              <a:t>: </a:t>
            </a:r>
            <a:r>
              <a:rPr lang="en-US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BLACK  &amp;  BLUE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INDICATOR &amp; BRUSH &amp; LINE-UP HOLDER</a:t>
            </a:r>
          </a:p>
          <a:p>
            <a:r>
              <a:rPr lang="en-US" sz="2400" b="1" dirty="0">
                <a:solidFill>
                  <a:srgbClr val="C00000"/>
                </a:solidFill>
              </a:rPr>
              <a:t>CHEST PROTECTOR &amp; SHIN GUARDS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38469A7-8D17-288F-8064-43357753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FFF5F2-277D-829A-6BFB-36DCE4678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750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91988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00B0F0"/>
                </a:solidFill>
              </a:rPr>
              <a:t>SOFTBALL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03571BF2-FCCE-E7A0-736D-9168D2BBF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3074" name="Picture 2" descr="Smitty NCAA Softball Short Sleeve Body Flex Men's Umpire Shirt - Midnight Navy">
            <a:extLst>
              <a:ext uri="{FF2B5EF4-FFF2-40B4-BE49-F238E27FC236}">
                <a16:creationId xmlns:a16="http://schemas.microsoft.com/office/drawing/2014/main" id="{5C5D5EB3-AF04-1624-684D-0296977D3C5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32" y="1927132"/>
            <a:ext cx="5401440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Smitty NCAA Softball Short Sleeve Body Flex Men's Umpire Shirt - Bright Blue">
            <a:extLst>
              <a:ext uri="{FF2B5EF4-FFF2-40B4-BE49-F238E27FC236}">
                <a16:creationId xmlns:a16="http://schemas.microsoft.com/office/drawing/2014/main" id="{6404FC95-BFA9-2897-386C-9317209E1A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577" y="1927132"/>
            <a:ext cx="5401441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07309E-871E-CA38-3831-58675AF24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693" y="295729"/>
            <a:ext cx="5778807" cy="767687"/>
          </a:xfrm>
          <a:solidFill>
            <a:srgbClr val="00B0F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SOFTBALL JACKET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C8FF18-62AB-A385-4A17-B0DEB282A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53592-0C72-9247-1AD2-3C5263193A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 descr="Smitty NCAA Softball Convertible Umpire Jacket - Midnight Navy">
            <a:extLst>
              <a:ext uri="{FF2B5EF4-FFF2-40B4-BE49-F238E27FC236}">
                <a16:creationId xmlns:a16="http://schemas.microsoft.com/office/drawing/2014/main" id="{B7D8C479-2B7A-FD0B-0B94-433E2F5C6D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42" y="1362075"/>
            <a:ext cx="6108007" cy="5230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0471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15846-8C3A-71C7-B366-83E97F01B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09917"/>
          </a:xfrm>
        </p:spPr>
        <p:txBody>
          <a:bodyPr/>
          <a:lstStyle/>
          <a:p>
            <a:r>
              <a:rPr lang="en-US" dirty="0"/>
              <a:t>BASEBALL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090CF6-706D-1BD4-0621-81AD0A478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F34EC-B6D6-2969-BEC9-1F9178DA4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2050" name="Picture 2" descr="Smitty V3 Major League Replica Umpire Shirt - Sky Blue with Black Angle">
            <a:extLst>
              <a:ext uri="{FF2B5EF4-FFF2-40B4-BE49-F238E27FC236}">
                <a16:creationId xmlns:a16="http://schemas.microsoft.com/office/drawing/2014/main" id="{ED57D468-62B0-ADCB-9991-0488932BBE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813" y="2022341"/>
            <a:ext cx="4968931" cy="38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mitty V3 Major League Replica Umpire Shirt - Black with Sky Blue Angle">
            <a:extLst>
              <a:ext uri="{FF2B5EF4-FFF2-40B4-BE49-F238E27FC236}">
                <a16:creationId xmlns:a16="http://schemas.microsoft.com/office/drawing/2014/main" id="{73EA6936-C9A0-CBDA-1CF6-F8E362591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360" y="2022340"/>
            <a:ext cx="4596112" cy="3859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5944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69060146-7700-4F6C-986B-89E3839BD4E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8FC98CF-E78A-425D-90FD-55D1C468A3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235FEF8-1733-4347-95CE-3BB62B2B8DD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4337</TotalTime>
  <Words>741</Words>
  <Application>Microsoft Office PowerPoint</Application>
  <PresentationFormat>Widescreen</PresentationFormat>
  <Paragraphs>132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Century Gothic</vt:lpstr>
      <vt:lpstr>Sabon Next LT</vt:lpstr>
      <vt:lpstr>Wingdings 3</vt:lpstr>
      <vt:lpstr>Ion</vt:lpstr>
      <vt:lpstr>PowerPoint Presentation</vt:lpstr>
      <vt:lpstr>AGENDA</vt:lpstr>
      <vt:lpstr>2024 PRIMARY GOALS &amp;</vt:lpstr>
      <vt:lpstr>2024 GOALS</vt:lpstr>
      <vt:lpstr>2023 GAMES &amp; ASSIGNMENTS </vt:lpstr>
      <vt:lpstr>PROPER UNIFORMS AND GEAR</vt:lpstr>
      <vt:lpstr>SOFTBALL</vt:lpstr>
      <vt:lpstr>SOFTBALL JACKET</vt:lpstr>
      <vt:lpstr>BASEBALL</vt:lpstr>
      <vt:lpstr>BASEBALL JACKET</vt:lpstr>
      <vt:lpstr> Baseball Dates:</vt:lpstr>
      <vt:lpstr>PowerPoint Presentation</vt:lpstr>
      <vt:lpstr>SOFTBALL DATES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Toni Uribe</dc:creator>
  <cp:lastModifiedBy>Toni Uribe</cp:lastModifiedBy>
  <cp:revision>8</cp:revision>
  <dcterms:created xsi:type="dcterms:W3CDTF">2023-12-10T03:58:39Z</dcterms:created>
  <dcterms:modified xsi:type="dcterms:W3CDTF">2024-01-04T19:55:35Z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