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642" r:id="rId3"/>
    <p:sldId id="256" r:id="rId4"/>
    <p:sldId id="303" r:id="rId5"/>
    <p:sldId id="272" r:id="rId6"/>
    <p:sldId id="305" r:id="rId7"/>
    <p:sldId id="639" r:id="rId8"/>
    <p:sldId id="330" r:id="rId9"/>
    <p:sldId id="318" r:id="rId10"/>
    <p:sldId id="638" r:id="rId11"/>
    <p:sldId id="320" r:id="rId12"/>
    <p:sldId id="338" r:id="rId13"/>
    <p:sldId id="324" r:id="rId14"/>
    <p:sldId id="648" r:id="rId15"/>
    <p:sldId id="304" r:id="rId16"/>
    <p:sldId id="344" r:id="rId17"/>
    <p:sldId id="345" r:id="rId18"/>
    <p:sldId id="346" r:id="rId19"/>
    <p:sldId id="347" r:id="rId20"/>
    <p:sldId id="332" r:id="rId21"/>
    <p:sldId id="334" r:id="rId22"/>
    <p:sldId id="647" r:id="rId23"/>
    <p:sldId id="643" r:id="rId24"/>
    <p:sldId id="640" r:id="rId25"/>
    <p:sldId id="645" r:id="rId26"/>
    <p:sldId id="64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F1F26-D839-47F2-9A57-53C29ACC417C}" v="7" dt="2023-10-10T21:01:58.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440"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cNeilly" userId="e6a9408397b617d5" providerId="LiveId" clId="{B03F1F26-D839-47F2-9A57-53C29ACC417C}"/>
    <pc:docChg chg="custSel addSld delSld modSld sldOrd">
      <pc:chgData name="Michael McNeilly" userId="e6a9408397b617d5" providerId="LiveId" clId="{B03F1F26-D839-47F2-9A57-53C29ACC417C}" dt="2023-10-11T00:44:17.542" v="2003"/>
      <pc:docMkLst>
        <pc:docMk/>
      </pc:docMkLst>
      <pc:sldChg chg="del">
        <pc:chgData name="Michael McNeilly" userId="e6a9408397b617d5" providerId="LiveId" clId="{B03F1F26-D839-47F2-9A57-53C29ACC417C}" dt="2023-10-10T19:25:58.604" v="16" actId="2696"/>
        <pc:sldMkLst>
          <pc:docMk/>
          <pc:sldMk cId="3319097061" sldId="257"/>
        </pc:sldMkLst>
      </pc:sldChg>
      <pc:sldChg chg="add">
        <pc:chgData name="Michael McNeilly" userId="e6a9408397b617d5" providerId="LiveId" clId="{B03F1F26-D839-47F2-9A57-53C29ACC417C}" dt="2023-10-10T19:43:12.942" v="671"/>
        <pc:sldMkLst>
          <pc:docMk/>
          <pc:sldMk cId="765921965" sldId="272"/>
        </pc:sldMkLst>
      </pc:sldChg>
      <pc:sldChg chg="add">
        <pc:chgData name="Michael McNeilly" userId="e6a9408397b617d5" providerId="LiveId" clId="{B03F1F26-D839-47F2-9A57-53C29ACC417C}" dt="2023-10-10T21:01:58.139" v="1924"/>
        <pc:sldMkLst>
          <pc:docMk/>
          <pc:sldMk cId="443179276" sldId="304"/>
        </pc:sldMkLst>
      </pc:sldChg>
      <pc:sldChg chg="add">
        <pc:chgData name="Michael McNeilly" userId="e6a9408397b617d5" providerId="LiveId" clId="{B03F1F26-D839-47F2-9A57-53C29ACC417C}" dt="2023-10-10T19:43:34.642" v="672"/>
        <pc:sldMkLst>
          <pc:docMk/>
          <pc:sldMk cId="3509820864" sldId="305"/>
        </pc:sldMkLst>
      </pc:sldChg>
      <pc:sldChg chg="ord">
        <pc:chgData name="Michael McNeilly" userId="e6a9408397b617d5" providerId="LiveId" clId="{B03F1F26-D839-47F2-9A57-53C29ACC417C}" dt="2023-10-10T21:02:09.322" v="1926"/>
        <pc:sldMkLst>
          <pc:docMk/>
          <pc:sldMk cId="177408752" sldId="324"/>
        </pc:sldMkLst>
      </pc:sldChg>
      <pc:sldChg chg="add">
        <pc:chgData name="Michael McNeilly" userId="e6a9408397b617d5" providerId="LiveId" clId="{B03F1F26-D839-47F2-9A57-53C29ACC417C}" dt="2023-10-10T20:48:48.629" v="1923"/>
        <pc:sldMkLst>
          <pc:docMk/>
          <pc:sldMk cId="53561765" sldId="330"/>
        </pc:sldMkLst>
      </pc:sldChg>
      <pc:sldChg chg="ord">
        <pc:chgData name="Michael McNeilly" userId="e6a9408397b617d5" providerId="LiveId" clId="{B03F1F26-D839-47F2-9A57-53C29ACC417C}" dt="2023-10-10T20:03:40.563" v="1918"/>
        <pc:sldMkLst>
          <pc:docMk/>
          <pc:sldMk cId="2914754741" sldId="334"/>
        </pc:sldMkLst>
      </pc:sldChg>
      <pc:sldChg chg="add ord">
        <pc:chgData name="Michael McNeilly" userId="e6a9408397b617d5" providerId="LiveId" clId="{B03F1F26-D839-47F2-9A57-53C29ACC417C}" dt="2023-10-10T21:02:18.471" v="1928"/>
        <pc:sldMkLst>
          <pc:docMk/>
          <pc:sldMk cId="2438127996" sldId="338"/>
        </pc:sldMkLst>
      </pc:sldChg>
      <pc:sldChg chg="add">
        <pc:chgData name="Michael McNeilly" userId="e6a9408397b617d5" providerId="LiveId" clId="{B03F1F26-D839-47F2-9A57-53C29ACC417C}" dt="2023-10-10T20:45:21.254" v="1922"/>
        <pc:sldMkLst>
          <pc:docMk/>
          <pc:sldMk cId="3014658393" sldId="344"/>
        </pc:sldMkLst>
      </pc:sldChg>
      <pc:sldChg chg="add">
        <pc:chgData name="Michael McNeilly" userId="e6a9408397b617d5" providerId="LiveId" clId="{B03F1F26-D839-47F2-9A57-53C29ACC417C}" dt="2023-10-10T20:45:21.254" v="1922"/>
        <pc:sldMkLst>
          <pc:docMk/>
          <pc:sldMk cId="1846620935" sldId="345"/>
        </pc:sldMkLst>
      </pc:sldChg>
      <pc:sldChg chg="add">
        <pc:chgData name="Michael McNeilly" userId="e6a9408397b617d5" providerId="LiveId" clId="{B03F1F26-D839-47F2-9A57-53C29ACC417C}" dt="2023-10-10T20:45:21.254" v="1922"/>
        <pc:sldMkLst>
          <pc:docMk/>
          <pc:sldMk cId="959057144" sldId="346"/>
        </pc:sldMkLst>
      </pc:sldChg>
      <pc:sldChg chg="add">
        <pc:chgData name="Michael McNeilly" userId="e6a9408397b617d5" providerId="LiveId" clId="{B03F1F26-D839-47F2-9A57-53C29ACC417C}" dt="2023-10-10T20:45:21.254" v="1922"/>
        <pc:sldMkLst>
          <pc:docMk/>
          <pc:sldMk cId="652188466" sldId="347"/>
        </pc:sldMkLst>
      </pc:sldChg>
      <pc:sldChg chg="del">
        <pc:chgData name="Michael McNeilly" userId="e6a9408397b617d5" providerId="LiveId" clId="{B03F1F26-D839-47F2-9A57-53C29ACC417C}" dt="2023-10-10T19:25:09.275" v="15" actId="2696"/>
        <pc:sldMkLst>
          <pc:docMk/>
          <pc:sldMk cId="179035599" sldId="639"/>
        </pc:sldMkLst>
      </pc:sldChg>
      <pc:sldChg chg="add">
        <pc:chgData name="Michael McNeilly" userId="e6a9408397b617d5" providerId="LiveId" clId="{B03F1F26-D839-47F2-9A57-53C29ACC417C}" dt="2023-10-10T19:43:52.094" v="673"/>
        <pc:sldMkLst>
          <pc:docMk/>
          <pc:sldMk cId="2467728938" sldId="639"/>
        </pc:sldMkLst>
      </pc:sldChg>
      <pc:sldChg chg="modSp mod ord">
        <pc:chgData name="Michael McNeilly" userId="e6a9408397b617d5" providerId="LiveId" clId="{B03F1F26-D839-47F2-9A57-53C29ACC417C}" dt="2023-10-11T00:44:17.542" v="2003"/>
        <pc:sldMkLst>
          <pc:docMk/>
          <pc:sldMk cId="2059777373" sldId="640"/>
        </pc:sldMkLst>
        <pc:spChg chg="mod">
          <ac:chgData name="Michael McNeilly" userId="e6a9408397b617d5" providerId="LiveId" clId="{B03F1F26-D839-47F2-9A57-53C29ACC417C}" dt="2023-10-10T19:52:26.379" v="1134" actId="122"/>
          <ac:spMkLst>
            <pc:docMk/>
            <pc:sldMk cId="2059777373" sldId="640"/>
            <ac:spMk id="2" creationId="{2A76BDDC-3588-EE3E-C7FD-F46E8F8D70C8}"/>
          </ac:spMkLst>
        </pc:spChg>
      </pc:sldChg>
      <pc:sldChg chg="modSp mod">
        <pc:chgData name="Michael McNeilly" userId="e6a9408397b617d5" providerId="LiveId" clId="{B03F1F26-D839-47F2-9A57-53C29ACC417C}" dt="2023-10-10T19:24:48.492" v="14" actId="20577"/>
        <pc:sldMkLst>
          <pc:docMk/>
          <pc:sldMk cId="570435986" sldId="642"/>
        </pc:sldMkLst>
        <pc:spChg chg="mod">
          <ac:chgData name="Michael McNeilly" userId="e6a9408397b617d5" providerId="LiveId" clId="{B03F1F26-D839-47F2-9A57-53C29ACC417C}" dt="2023-10-10T19:24:48.492" v="14" actId="20577"/>
          <ac:spMkLst>
            <pc:docMk/>
            <pc:sldMk cId="570435986" sldId="642"/>
            <ac:spMk id="4" creationId="{EA63BD5A-B9AA-53A0-6A25-B53EB0ED25D1}"/>
          </ac:spMkLst>
        </pc:spChg>
      </pc:sldChg>
      <pc:sldChg chg="modSp new mod ord">
        <pc:chgData name="Michael McNeilly" userId="e6a9408397b617d5" providerId="LiveId" clId="{B03F1F26-D839-47F2-9A57-53C29ACC417C}" dt="2023-10-11T00:39:53.564" v="1994"/>
        <pc:sldMkLst>
          <pc:docMk/>
          <pc:sldMk cId="2584049186" sldId="643"/>
        </pc:sldMkLst>
        <pc:spChg chg="mod">
          <ac:chgData name="Michael McNeilly" userId="e6a9408397b617d5" providerId="LiveId" clId="{B03F1F26-D839-47F2-9A57-53C29ACC417C}" dt="2023-10-11T00:39:02.970" v="1984" actId="20577"/>
          <ac:spMkLst>
            <pc:docMk/>
            <pc:sldMk cId="2584049186" sldId="643"/>
            <ac:spMk id="2" creationId="{3E7DB368-E071-7C66-9AD9-6EE05E21801C}"/>
          </ac:spMkLst>
        </pc:spChg>
        <pc:spChg chg="mod">
          <ac:chgData name="Michael McNeilly" userId="e6a9408397b617d5" providerId="LiveId" clId="{B03F1F26-D839-47F2-9A57-53C29ACC417C}" dt="2023-10-11T00:39:17.226" v="1992" actId="115"/>
          <ac:spMkLst>
            <pc:docMk/>
            <pc:sldMk cId="2584049186" sldId="643"/>
            <ac:spMk id="3" creationId="{A52C3A80-F935-A142-C90E-E7E507468F9E}"/>
          </ac:spMkLst>
        </pc:spChg>
      </pc:sldChg>
      <pc:sldChg chg="add ord">
        <pc:chgData name="Michael McNeilly" userId="e6a9408397b617d5" providerId="LiveId" clId="{B03F1F26-D839-47F2-9A57-53C29ACC417C}" dt="2023-10-11T00:42:29.357" v="1996"/>
        <pc:sldMkLst>
          <pc:docMk/>
          <pc:sldMk cId="681208740" sldId="644"/>
        </pc:sldMkLst>
      </pc:sldChg>
      <pc:sldChg chg="modSp new mod">
        <pc:chgData name="Michael McNeilly" userId="e6a9408397b617d5" providerId="LiveId" clId="{B03F1F26-D839-47F2-9A57-53C29ACC417C}" dt="2023-10-10T19:52:12.542" v="1133" actId="2710"/>
        <pc:sldMkLst>
          <pc:docMk/>
          <pc:sldMk cId="1499620749" sldId="645"/>
        </pc:sldMkLst>
        <pc:spChg chg="mod">
          <ac:chgData name="Michael McNeilly" userId="e6a9408397b617d5" providerId="LiveId" clId="{B03F1F26-D839-47F2-9A57-53C29ACC417C}" dt="2023-10-10T19:52:02.263" v="1132" actId="20577"/>
          <ac:spMkLst>
            <pc:docMk/>
            <pc:sldMk cId="1499620749" sldId="645"/>
            <ac:spMk id="2" creationId="{B0015E0A-638B-8218-32F7-9225F323FE47}"/>
          </ac:spMkLst>
        </pc:spChg>
        <pc:spChg chg="mod">
          <ac:chgData name="Michael McNeilly" userId="e6a9408397b617d5" providerId="LiveId" clId="{B03F1F26-D839-47F2-9A57-53C29ACC417C}" dt="2023-10-10T19:52:12.542" v="1133" actId="2710"/>
          <ac:spMkLst>
            <pc:docMk/>
            <pc:sldMk cId="1499620749" sldId="645"/>
            <ac:spMk id="3" creationId="{1256A728-5393-1ECA-740E-0DAC1DF570EE}"/>
          </ac:spMkLst>
        </pc:spChg>
      </pc:sldChg>
      <pc:sldChg chg="modSp new del mod">
        <pc:chgData name="Michael McNeilly" userId="e6a9408397b617d5" providerId="LiveId" clId="{B03F1F26-D839-47F2-9A57-53C29ACC417C}" dt="2023-10-10T20:03:12.104" v="1916" actId="2696"/>
        <pc:sldMkLst>
          <pc:docMk/>
          <pc:sldMk cId="1556106658" sldId="646"/>
        </pc:sldMkLst>
        <pc:spChg chg="mod">
          <ac:chgData name="Michael McNeilly" userId="e6a9408397b617d5" providerId="LiveId" clId="{B03F1F26-D839-47F2-9A57-53C29ACC417C}" dt="2023-10-10T19:52:41.771" v="1148" actId="20577"/>
          <ac:spMkLst>
            <pc:docMk/>
            <pc:sldMk cId="1556106658" sldId="646"/>
            <ac:spMk id="2" creationId="{AF1BC46A-40BE-E206-AAAE-B2308BFA9F63}"/>
          </ac:spMkLst>
        </pc:spChg>
        <pc:spChg chg="mod">
          <ac:chgData name="Michael McNeilly" userId="e6a9408397b617d5" providerId="LiveId" clId="{B03F1F26-D839-47F2-9A57-53C29ACC417C}" dt="2023-10-10T20:00:26.245" v="1897" actId="20577"/>
          <ac:spMkLst>
            <pc:docMk/>
            <pc:sldMk cId="1556106658" sldId="646"/>
            <ac:spMk id="3" creationId="{698DDB10-EAE0-41D2-A710-B8B1B9DBA809}"/>
          </ac:spMkLst>
        </pc:spChg>
      </pc:sldChg>
      <pc:sldChg chg="modSp new mod ord">
        <pc:chgData name="Michael McNeilly" userId="e6a9408397b617d5" providerId="LiveId" clId="{B03F1F26-D839-47F2-9A57-53C29ACC417C}" dt="2023-10-11T00:43:46.806" v="2001"/>
        <pc:sldMkLst>
          <pc:docMk/>
          <pc:sldMk cId="2496657800" sldId="647"/>
        </pc:sldMkLst>
        <pc:spChg chg="mod">
          <ac:chgData name="Michael McNeilly" userId="e6a9408397b617d5" providerId="LiveId" clId="{B03F1F26-D839-47F2-9A57-53C29ACC417C}" dt="2023-10-10T20:03:04.406" v="1914" actId="20577"/>
          <ac:spMkLst>
            <pc:docMk/>
            <pc:sldMk cId="2496657800" sldId="647"/>
            <ac:spMk id="2" creationId="{521B8969-3B30-A3EE-B12C-49D682A3438B}"/>
          </ac:spMkLst>
        </pc:spChg>
        <pc:spChg chg="mod">
          <ac:chgData name="Michael McNeilly" userId="e6a9408397b617d5" providerId="LiveId" clId="{B03F1F26-D839-47F2-9A57-53C29ACC417C}" dt="2023-10-10T20:03:08.105" v="1915"/>
          <ac:spMkLst>
            <pc:docMk/>
            <pc:sldMk cId="2496657800" sldId="647"/>
            <ac:spMk id="3" creationId="{A8C88648-09B3-9483-6310-48F72112588C}"/>
          </ac:spMkLst>
        </pc:spChg>
      </pc:sldChg>
      <pc:sldChg chg="add ord">
        <pc:chgData name="Michael McNeilly" userId="e6a9408397b617d5" providerId="LiveId" clId="{B03F1F26-D839-47F2-9A57-53C29ACC417C}" dt="2023-10-11T00:43:12.176" v="1999"/>
        <pc:sldMkLst>
          <pc:docMk/>
          <pc:sldMk cId="840871530" sldId="648"/>
        </pc:sldMkLst>
      </pc:sldChg>
    </pc:docChg>
  </pc:docChgLst>
  <pc:docChgLst>
    <pc:chgData name="Michael McNeilly" userId="e6a9408397b617d5" providerId="LiveId" clId="{BEFC6985-9BF3-4F03-BEDF-06513CA0C418}"/>
    <pc:docChg chg="custSel modSld">
      <pc:chgData name="Michael McNeilly" userId="e6a9408397b617d5" providerId="LiveId" clId="{BEFC6985-9BF3-4F03-BEDF-06513CA0C418}" dt="2023-07-29T18:32:47.264" v="74" actId="20577"/>
      <pc:docMkLst>
        <pc:docMk/>
      </pc:docMkLst>
      <pc:sldChg chg="modSp mod">
        <pc:chgData name="Michael McNeilly" userId="e6a9408397b617d5" providerId="LiveId" clId="{BEFC6985-9BF3-4F03-BEDF-06513CA0C418}" dt="2023-07-29T18:32:47.264" v="74" actId="20577"/>
        <pc:sldMkLst>
          <pc:docMk/>
          <pc:sldMk cId="179035599" sldId="639"/>
        </pc:sldMkLst>
        <pc:spChg chg="mod">
          <ac:chgData name="Michael McNeilly" userId="e6a9408397b617d5" providerId="LiveId" clId="{BEFC6985-9BF3-4F03-BEDF-06513CA0C418}" dt="2023-07-29T18:32:47.264" v="74" actId="20577"/>
          <ac:spMkLst>
            <pc:docMk/>
            <pc:sldMk cId="179035599" sldId="639"/>
            <ac:spMk id="3" creationId="{393AD855-A426-C7BE-83A5-AA2771621A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F39DF-F3E7-4B58-ADF8-7B28EE28B664}"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0FCB73-770F-4E45-ABED-EA8E47AD7988}" type="slidenum">
              <a:rPr lang="en-US" smtClean="0"/>
              <a:t>‹#›</a:t>
            </a:fld>
            <a:endParaRPr lang="en-US"/>
          </a:p>
        </p:txBody>
      </p:sp>
    </p:spTree>
    <p:extLst>
      <p:ext uri="{BB962C8B-B14F-4D97-AF65-F5344CB8AC3E}">
        <p14:creationId xmlns:p14="http://schemas.microsoft.com/office/powerpoint/2010/main" val="275957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79797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latin typeface="+mn-lt"/>
              </a:rPr>
              <a:t>A player may now step out of bounds as long as the player is not the first player to touch the ball, or the player did not step out of bounds to avoid a violation (</a:t>
            </a:r>
            <a:r>
              <a:rPr lang="en-US" sz="1200" dirty="0" err="1">
                <a:latin typeface="+mn-lt"/>
              </a:rPr>
              <a:t>MechaniGram</a:t>
            </a:r>
            <a:r>
              <a:rPr lang="en-US" sz="1200" dirty="0">
                <a:latin typeface="+mn-lt"/>
              </a:rPr>
              <a:t> A). </a:t>
            </a:r>
          </a:p>
          <a:p>
            <a:pPr marL="285750" indent="-285750">
              <a:buFont typeface="Arial" panose="020B0604020202020204" pitchFamily="34" charset="0"/>
              <a:buChar char="•"/>
            </a:pPr>
            <a:r>
              <a:rPr lang="en-US" sz="1200" dirty="0">
                <a:latin typeface="+mn-lt"/>
              </a:rPr>
              <a:t>Any player who steps out of bounds under the player’s own volition and is the first player to touch the ball after returning to the playing court or does so to avoid a violation has committed a violation (</a:t>
            </a:r>
            <a:r>
              <a:rPr lang="en-US" sz="1200" dirty="0" err="1">
                <a:latin typeface="+mn-lt"/>
              </a:rPr>
              <a:t>MechaniGram</a:t>
            </a:r>
            <a:r>
              <a:rPr lang="en-US" sz="1200" dirty="0">
                <a:latin typeface="+mn-lt"/>
              </a:rPr>
              <a:t> B).</a:t>
            </a:r>
          </a:p>
          <a:p>
            <a:endParaRPr lang="en-US" sz="1200" dirty="0">
              <a:latin typeface="+mn-lt"/>
            </a:endParaRPr>
          </a:p>
          <a:p>
            <a:pPr marL="0" marR="0">
              <a:lnSpc>
                <a:spcPct val="115000"/>
              </a:lnSpc>
              <a:spcBef>
                <a:spcPts val="0"/>
              </a:spcBef>
              <a:spcAft>
                <a:spcPts val="0"/>
              </a:spcAft>
            </a:pPr>
            <a:r>
              <a:rPr lang="en-US" sz="1200" b="1" dirty="0">
                <a:solidFill>
                  <a:srgbClr val="000000"/>
                </a:solidFill>
                <a:effectLst/>
                <a:latin typeface="+mn-lt"/>
                <a:ea typeface="Arial" panose="020B0604020202020204" pitchFamily="34" charset="0"/>
              </a:rPr>
              <a:t>Rationale:</a:t>
            </a:r>
            <a:r>
              <a:rPr lang="en-US" sz="1200" dirty="0">
                <a:solidFill>
                  <a:srgbClr val="000000"/>
                </a:solidFill>
                <a:effectLst/>
                <a:latin typeface="+mn-lt"/>
                <a:ea typeface="Arial" panose="020B0604020202020204" pitchFamily="34" charset="0"/>
              </a:rPr>
              <a:t> Allows a player to step out of bounds if they gain no advantage and penalizes a team only if they gain an advantage by leaving the court and returning to avoid a violation or to be the first to touch the ball.</a:t>
            </a:r>
            <a:endParaRPr lang="en-US" sz="1200" dirty="0">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8691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24759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a game nears the end of playing time, officials need to remind each other of the game-ending procedures to prevent potential issues.</a:t>
            </a:r>
          </a:p>
          <a:p>
            <a:pPr marL="342900" indent="-342900">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Late-game time-outs provide the best opportunities to:</a:t>
            </a:r>
          </a:p>
          <a:p>
            <a:pPr marL="800100" lvl="1" indent="-34290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Confirm scorebook accuracy with the scorer, the number of time-outs remaining for each team and the number of team fouls/impact on the bonus.</a:t>
            </a:r>
          </a:p>
          <a:p>
            <a:pPr marL="800100" lvl="1" indent="-34290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Remind the timer to watch officials for clock-start and clock-stop signals and be prepared to assist in aiding officials regarding whether a last-second shot was released prior to the end of time.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0073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During late-game time-outs the officials should discuss the following among the crew:</a:t>
            </a:r>
          </a:p>
          <a:p>
            <a:pPr marL="171450" indent="-171450">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Last-second shot responsibility.</a:t>
            </a: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Unless the ball is tapped, no try can be attempted on a throw-in or free throw with .3 seconds or less remaining.</a:t>
            </a: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Intentional/flagrant fouls are two shots and a designated spot throw-in.</a:t>
            </a:r>
          </a:p>
          <a:p>
            <a:pPr marL="628650" lvl="1"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If a foul occurs as the game-ending horn sounds and the score can be tied or the game won by the ensuing free throws, the official must administer the free throws. If they will not change the outcome, they shall not be attempted.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33541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the score is tied at the end of regulation time, inform each team and the table officials of the overtime procedures (length of overtime period, additional 60-second time-out, etc.).</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5261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Following the game-ending horn, the referee should confirm with the scorer that everything is correct, then leave the floor with their partner(s).</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In situations when the score is separated by three points or less, it may be necessary to verbally confirm with the scorer.</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In games when the margin of victory is larger, a visual signal such as a thumb’s-up will suffice.</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Be confident everything is correct, as the officials’ jurisdiction ends when the entire crew leaves the visual confines of the playing court.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04984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Through the enforcement of existing rules, coaches and bench personnel are expected to exhibit appropriate and acceptable behaviors.</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Coaches are expected to remain in the coaching box.</a:t>
            </a:r>
          </a:p>
          <a:p>
            <a:pPr marL="171450" indent="-171450">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Coaches who go beyond the 28-foot line, or more importantly onto the playing court, gain a distinct advantage that is not within the spirit or intent of the rules.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9204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While the bench area expands during a time-out, the bench area does not extend beyond the 28-foot line.</a:t>
            </a:r>
          </a:p>
          <a:p>
            <a:pPr marL="171450" indent="-171450">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Coaches and other bench personnel may not move to the extended bench area until the time-out begins to ensure bench personnel do not create inadvertent contact with opposing players still on the playing court.</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Coaches who leave the expanded bench area to engage officials inappropriately are subject to a warning or bench technical foul.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3145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latin typeface="+mn-lt"/>
              </a:rPr>
              <a:t>Teammates may wear multiple styles of uniform bottoms including shorts, skirts or pants, so long as they are like-colored.</a:t>
            </a:r>
          </a:p>
          <a:p>
            <a:endParaRPr lang="en-US" sz="1200" dirty="0">
              <a:latin typeface="+mn-lt"/>
            </a:endParaRPr>
          </a:p>
          <a:p>
            <a:pPr marL="285750" indent="-285750">
              <a:buFont typeface="Arial" panose="020B0604020202020204" pitchFamily="34" charset="0"/>
              <a:buChar char="•"/>
            </a:pPr>
            <a:r>
              <a:rPr lang="en-US" sz="1200" dirty="0">
                <a:latin typeface="+mn-lt"/>
              </a:rPr>
              <a:t>Not all team members need to wear the same style.</a:t>
            </a:r>
          </a:p>
          <a:p>
            <a:pPr marL="285750" indent="-285750">
              <a:buFont typeface="Arial" panose="020B0604020202020204" pitchFamily="34" charset="0"/>
              <a:buChar char="•"/>
            </a:pPr>
            <a:endParaRPr lang="en-US" sz="1200" dirty="0">
              <a:latin typeface="+mn-lt"/>
            </a:endParaRPr>
          </a:p>
          <a:p>
            <a:pPr marL="285750" indent="-285750">
              <a:buFont typeface="Arial" panose="020B0604020202020204" pitchFamily="34" charset="0"/>
              <a:buChar char="•"/>
            </a:pPr>
            <a:r>
              <a:rPr lang="en-US" sz="1200" dirty="0">
                <a:latin typeface="+mn-lt"/>
              </a:rPr>
              <a:t>However, all styles must meet uniform requirements for visible manufacturer logos and trademarks</a:t>
            </a:r>
          </a:p>
          <a:p>
            <a:pPr marL="0" indent="0">
              <a:buFont typeface="Arial" panose="020B0604020202020204" pitchFamily="34" charset="0"/>
              <a:buNone/>
            </a:pPr>
            <a:endParaRPr lang="en-US" sz="1200" dirty="0">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1" dirty="0">
                <a:solidFill>
                  <a:srgbClr val="000000"/>
                </a:solidFill>
                <a:effectLst/>
                <a:latin typeface="Calibri" panose="020F0502020204030204" pitchFamily="34" charset="0"/>
                <a:ea typeface="Arial" panose="020B0604020202020204" pitchFamily="34" charset="0"/>
              </a:rPr>
              <a:t>Rationale:</a:t>
            </a:r>
            <a:r>
              <a:rPr lang="en-US" sz="1800" dirty="0">
                <a:solidFill>
                  <a:srgbClr val="000000"/>
                </a:solidFill>
                <a:effectLst/>
                <a:latin typeface="Calibri" panose="020F0502020204030204" pitchFamily="34" charset="0"/>
                <a:ea typeface="Arial" panose="020B0604020202020204" pitchFamily="34" charset="0"/>
              </a:rPr>
              <a:t> Clarifies that teammates must all wear like-colored uniform bottoms but may wear multiple styles while aligning language with other NFHS rules codes.</a:t>
            </a:r>
            <a:endParaRPr lang="en-US" sz="1800"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5920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latin typeface="+mn-lt"/>
              </a:rPr>
              <a:t>If the visiting team is wearing undershirts with their dark jerseys, the undershirts may now be a single solid color similar to the torso of the jersey or solid black.</a:t>
            </a:r>
          </a:p>
          <a:p>
            <a:pPr marL="285750" indent="-285750">
              <a:buFont typeface="Arial" panose="020B0604020202020204" pitchFamily="34" charset="0"/>
              <a:buChar char="•"/>
            </a:pPr>
            <a:endParaRPr lang="en-US" sz="1200" dirty="0">
              <a:latin typeface="+mn-lt"/>
            </a:endParaRPr>
          </a:p>
          <a:p>
            <a:pPr marL="0" marR="0">
              <a:lnSpc>
                <a:spcPct val="115000"/>
              </a:lnSpc>
              <a:spcBef>
                <a:spcPts val="0"/>
              </a:spcBef>
              <a:spcAft>
                <a:spcPts val="0"/>
              </a:spcAft>
            </a:pPr>
            <a:r>
              <a:rPr lang="en-US" sz="1200" b="1" dirty="0">
                <a:solidFill>
                  <a:srgbClr val="000000"/>
                </a:solidFill>
                <a:effectLst/>
                <a:latin typeface="+mn-lt"/>
                <a:ea typeface="Arial" panose="020B0604020202020204" pitchFamily="34" charset="0"/>
              </a:rPr>
              <a:t>Rationale:</a:t>
            </a:r>
            <a:r>
              <a:rPr lang="en-US" sz="1200" dirty="0">
                <a:solidFill>
                  <a:srgbClr val="000000"/>
                </a:solidFill>
                <a:effectLst/>
                <a:latin typeface="+mn-lt"/>
                <a:ea typeface="Arial" panose="020B0604020202020204" pitchFamily="34" charset="0"/>
              </a:rPr>
              <a:t> Allows schools with hard-to-find colors to wear black under visiting team jerseys while continuing to require all team members to match.</a:t>
            </a:r>
            <a:endParaRPr lang="en-US" sz="1200" dirty="0">
              <a:effectLst/>
              <a:latin typeface="+mn-lt"/>
              <a:ea typeface="Times New Roman" panose="02020603050405020304" pitchFamily="18" charset="0"/>
            </a:endParaRPr>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78438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latin typeface="+mn-lt"/>
              </a:rPr>
              <a:t>Team members in this </a:t>
            </a:r>
            <a:r>
              <a:rPr lang="en-US" sz="1200" dirty="0" err="1">
                <a:latin typeface="+mn-lt"/>
              </a:rPr>
              <a:t>PlayPic</a:t>
            </a:r>
            <a:r>
              <a:rPr lang="en-US" sz="1200" dirty="0">
                <a:latin typeface="+mn-lt"/>
              </a:rPr>
              <a:t> may wear either solid black or solid red undershirts, but players on the same team cannot wear both.</a:t>
            </a:r>
          </a:p>
          <a:p>
            <a:endParaRPr lang="en-US" sz="1200" dirty="0">
              <a:latin typeface="+mn-lt"/>
            </a:endParaRPr>
          </a:p>
          <a:p>
            <a:pPr marL="285750" indent="-285750">
              <a:buFont typeface="Arial" panose="020B0604020202020204" pitchFamily="34" charset="0"/>
              <a:buChar char="•"/>
            </a:pPr>
            <a:r>
              <a:rPr lang="en-US" sz="1200" dirty="0">
                <a:latin typeface="+mn-lt"/>
              </a:rPr>
              <a:t>If players choose to wear an undershirt, all undershirts must be the same color.</a:t>
            </a:r>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0423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Arm sleeves, knee sleeves, lowe</a:t>
            </a:r>
            <a:r>
              <a:rPr lang="en-US" sz="1200" dirty="0">
                <a:latin typeface="Calibri" panose="020F0502020204030204" pitchFamily="34" charset="0"/>
                <a:ea typeface="Calibri" panose="020F0502020204030204" pitchFamily="34" charset="0"/>
                <a:cs typeface="Times New Roman" panose="02020603050405020304" pitchFamily="18" charset="0"/>
              </a:rPr>
              <a:t>r leg sleeves, compression shorts and tights are permissible.</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Anything worn on the arm and/or leg is a sleeve, except a knee brace, and shall meet the color rest</a:t>
            </a:r>
            <a:r>
              <a:rPr lang="en-US" sz="1200" dirty="0">
                <a:latin typeface="Calibri" panose="020F0502020204030204" pitchFamily="34" charset="0"/>
                <a:ea typeface="Calibri" panose="020F0502020204030204" pitchFamily="34" charset="0"/>
                <a:cs typeface="Times New Roman" panose="02020603050405020304" pitchFamily="18" charset="0"/>
              </a:rPr>
              <a:t>rictions.</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Sleeves/tights and compression shorts shall be black, white, beige or the predominant color of the jersey and the same color shall </a:t>
            </a:r>
            <a:r>
              <a:rPr lang="en-US" sz="1200" dirty="0">
                <a:latin typeface="Calibri" panose="020F0502020204030204" pitchFamily="34" charset="0"/>
                <a:ea typeface="Calibri" panose="020F0502020204030204" pitchFamily="34" charset="0"/>
                <a:cs typeface="Times New Roman" panose="02020603050405020304" pitchFamily="18" charset="0"/>
              </a:rPr>
              <a:t>be worn by teammates.</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sleeves/tights </a:t>
            </a:r>
            <a:r>
              <a:rPr lang="en-US" sz="1200" dirty="0">
                <a:latin typeface="Calibri" panose="020F0502020204030204" pitchFamily="34" charset="0"/>
                <a:ea typeface="Calibri" panose="020F0502020204030204" pitchFamily="34" charset="0"/>
                <a:cs typeface="Times New Roman" panose="02020603050405020304" pitchFamily="18" charset="0"/>
              </a:rPr>
              <a:t>and compression shorts shall be the same solid color and shall be the same color as any headband or wristband worn.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7840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latin typeface="+mn-lt"/>
              </a:rPr>
              <a:t>Two free throws will now be awarded for all common fouls, except for a player-control foul or team-control foul, beginning with the fifth team foul in each quarter.</a:t>
            </a:r>
          </a:p>
          <a:p>
            <a:pPr marL="285750" indent="-285750">
              <a:buFont typeface="Arial" panose="020B0604020202020204" pitchFamily="34" charset="0"/>
              <a:buChar char="•"/>
            </a:pPr>
            <a:endParaRPr lang="en-US" sz="1200" dirty="0">
              <a:latin typeface="+mn-lt"/>
            </a:endParaRPr>
          </a:p>
          <a:p>
            <a:pPr marL="285750" indent="-285750">
              <a:buFont typeface="Arial" panose="020B0604020202020204" pitchFamily="34" charset="0"/>
              <a:buChar char="•"/>
            </a:pPr>
            <a:r>
              <a:rPr lang="en-US" sz="1200" dirty="0">
                <a:latin typeface="+mn-lt"/>
              </a:rPr>
              <a:t>Team fouls will be reset to zero at the end of each quarter, excluding the fourth quarter if an overtime period is needed. </a:t>
            </a:r>
          </a:p>
          <a:p>
            <a:pPr marL="0" indent="0">
              <a:buFont typeface="Arial" panose="020B0604020202020204" pitchFamily="34" charset="0"/>
              <a:buNone/>
            </a:pPr>
            <a:endParaRPr lang="en-US" sz="1200" dirty="0">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dirty="0">
                <a:solidFill>
                  <a:srgbClr val="000000"/>
                </a:solidFill>
                <a:effectLst/>
                <a:latin typeface="+mn-lt"/>
                <a:ea typeface="Arial" panose="020B0604020202020204" pitchFamily="34" charset="0"/>
              </a:rPr>
              <a:t>Rationale:</a:t>
            </a:r>
            <a:r>
              <a:rPr lang="en-US" sz="1200" dirty="0">
                <a:solidFill>
                  <a:srgbClr val="000000"/>
                </a:solidFill>
                <a:effectLst/>
                <a:latin typeface="+mn-lt"/>
                <a:ea typeface="Arial" panose="020B0604020202020204" pitchFamily="34" charset="0"/>
              </a:rPr>
              <a:t> Improves flow by providing an opportunity for teams to adjust their play by not carrying over fouls from quarters 1 and 3 to quarters 2 and 4 while significantly reducing the opportunity for correctable errors to occur. Minimizes risk of injury by eliminating the one-and-one and reducing opportunities for rough play during rebounding opportunities.</a:t>
            </a:r>
            <a:endParaRPr lang="en-US" sz="1200" dirty="0">
              <a:effectLst/>
              <a:latin typeface="+mn-lt"/>
              <a:ea typeface="Times New Roman" panose="02020603050405020304" pitchFamily="18" charset="0"/>
            </a:endParaRPr>
          </a:p>
          <a:p>
            <a:pPr marL="0" indent="0">
              <a:buFont typeface="Arial" panose="020B0604020202020204" pitchFamily="34" charset="0"/>
              <a:buNone/>
            </a:pP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24135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1200" dirty="0">
                <a:latin typeface="+mn-lt"/>
              </a:rPr>
              <a:t>After a violation or a foul before the bonus is in effect by either team or any other stoppage in play, the throw-in location will be determined by the location of the violation/foul or the location of the ball when the stoppage occurs:</a:t>
            </a:r>
          </a:p>
          <a:p>
            <a:pPr marL="800100" lvl="1" indent="-342900">
              <a:buFont typeface="Arial" panose="020B0604020202020204" pitchFamily="34" charset="0"/>
              <a:buChar char="•"/>
            </a:pPr>
            <a:r>
              <a:rPr lang="en-US" sz="1200" b="1" dirty="0">
                <a:latin typeface="+mn-lt"/>
              </a:rPr>
              <a:t>Frontcourt throw-in – </a:t>
            </a:r>
            <a:r>
              <a:rPr lang="en-US" sz="1200" dirty="0">
                <a:latin typeface="+mn-lt"/>
              </a:rPr>
              <a:t>one of the newly established four designated spots (28-foot mark along each sideline or 3-feet outside the lane line along the end line).</a:t>
            </a:r>
          </a:p>
          <a:p>
            <a:pPr marL="800100" lvl="1" indent="-342900">
              <a:buFont typeface="Arial" panose="020B0604020202020204" pitchFamily="34" charset="0"/>
              <a:buChar char="•"/>
            </a:pPr>
            <a:r>
              <a:rPr lang="en-US" sz="1200" b="1" dirty="0">
                <a:latin typeface="+mn-lt"/>
              </a:rPr>
              <a:t>Backcourt throw-in – </a:t>
            </a:r>
            <a:r>
              <a:rPr lang="en-US" sz="1200" dirty="0">
                <a:latin typeface="+mn-lt"/>
              </a:rPr>
              <a:t>the designated spot nearest the foul, violation or other stoppage.</a:t>
            </a:r>
          </a:p>
          <a:p>
            <a:pPr marL="457200" lvl="1" indent="0">
              <a:buFont typeface="Arial" panose="020B0604020202020204" pitchFamily="34" charset="0"/>
              <a:buNone/>
            </a:pPr>
            <a:endParaRPr lang="en-US" sz="1200" b="1" dirty="0">
              <a:solidFill>
                <a:srgbClr val="000000"/>
              </a:solidFill>
              <a:effectLst/>
              <a:latin typeface="+mn-lt"/>
              <a:ea typeface="Arial" panose="020B0604020202020204" pitchFamily="34" charset="0"/>
            </a:endParaRPr>
          </a:p>
          <a:p>
            <a:pPr marL="0" marR="0">
              <a:lnSpc>
                <a:spcPct val="115000"/>
              </a:lnSpc>
              <a:spcBef>
                <a:spcPts val="0"/>
              </a:spcBef>
              <a:spcAft>
                <a:spcPts val="0"/>
              </a:spcAft>
            </a:pPr>
            <a:r>
              <a:rPr lang="en-US" sz="1200" b="1" dirty="0">
                <a:solidFill>
                  <a:srgbClr val="000000"/>
                </a:solidFill>
                <a:effectLst/>
                <a:latin typeface="+mn-lt"/>
                <a:ea typeface="Arial" panose="020B0604020202020204" pitchFamily="34" charset="0"/>
              </a:rPr>
              <a:t>Rationale: </a:t>
            </a:r>
            <a:r>
              <a:rPr lang="en-US" sz="1200" dirty="0">
                <a:solidFill>
                  <a:srgbClr val="000000"/>
                </a:solidFill>
                <a:effectLst/>
                <a:latin typeface="+mn-lt"/>
                <a:ea typeface="Arial" panose="020B0604020202020204" pitchFamily="34" charset="0"/>
              </a:rPr>
              <a:t>Simplifies throw-in procedure when a team gains or retains possession for situations other than an out-of-bounds throw-in.</a:t>
            </a:r>
            <a:endParaRPr lang="en-US" sz="1200" dirty="0">
              <a:effectLst/>
              <a:latin typeface="+mn-lt"/>
              <a:ea typeface="Times New Roman" panose="02020603050405020304" pitchFamily="18" charset="0"/>
            </a:endParaRPr>
          </a:p>
          <a:p>
            <a:pPr marL="457200" lvl="1" indent="0">
              <a:buFont typeface="Arial" panose="020B0604020202020204" pitchFamily="34" charset="0"/>
              <a:buNone/>
            </a:pPr>
            <a:endParaRPr lang="en-US" sz="2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87720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200" b="1" dirty="0">
                <a:latin typeface="+mn-lt"/>
              </a:rPr>
              <a:t>Frontcourt throw-ins </a:t>
            </a:r>
            <a:r>
              <a:rPr lang="en-US" sz="1200" dirty="0">
                <a:latin typeface="+mn-lt"/>
              </a:rPr>
              <a:t>– Officials shall determine the throw-in spot by using an imaginary line (dotted line). </a:t>
            </a:r>
          </a:p>
          <a:p>
            <a:pPr marL="742950" lvl="1" indent="-285750">
              <a:buFont typeface="Arial" panose="020B0604020202020204" pitchFamily="34" charset="0"/>
              <a:buChar char="•"/>
            </a:pPr>
            <a:r>
              <a:rPr lang="en-US" sz="1200" dirty="0">
                <a:latin typeface="+mn-lt"/>
              </a:rPr>
              <a:t>If the stoppage of play occurs inside the dotted imaginary line, the spot shall be the nearest point on the end line 3-feet outside the lane line.</a:t>
            </a:r>
          </a:p>
          <a:p>
            <a:pPr marL="742950" lvl="1" indent="-285750">
              <a:buFont typeface="Arial" panose="020B0604020202020204" pitchFamily="34" charset="0"/>
              <a:buChar char="•"/>
            </a:pPr>
            <a:r>
              <a:rPr lang="en-US" sz="1200" dirty="0">
                <a:latin typeface="+mn-lt"/>
              </a:rPr>
              <a:t>If the stoppage of play occurs outside the dotted imaginary line, the spot shall be the nearest 28-foot mark along each sideline. </a:t>
            </a:r>
          </a:p>
          <a:p>
            <a:pPr marL="285750" lvl="0" indent="-285750">
              <a:buFont typeface="Arial" panose="020B0604020202020204" pitchFamily="34" charset="0"/>
              <a:buChar char="•"/>
            </a:pPr>
            <a:r>
              <a:rPr lang="en-US" sz="1200" b="1" dirty="0">
                <a:latin typeface="+mn-lt"/>
              </a:rPr>
              <a:t>NOTE: </a:t>
            </a:r>
            <a:r>
              <a:rPr lang="en-US" sz="1200" dirty="0">
                <a:latin typeface="+mn-lt"/>
              </a:rPr>
              <a:t>Court markings are not required.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65258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Proper inbound spots contribute to the overall flow and fairness of the game.</a:t>
            </a:r>
          </a:p>
          <a:p>
            <a:pPr marL="171450" indent="-171450">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Coaches design specific plays and strategies based on where the ball will be put in play.</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It is therefore essential for game officials to be diligent in administering the ball at the proper throw-in location.</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Any time a team causes the ball to go out of bounds, the throw-in occurs from the spot where the ball went out of bounds.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60474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hyperlink" Target="mailto:dwhitfield@nfhs.org"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72CC9-0FCB-FFF1-04E7-135C170D70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6FAF43-830E-9D48-A9DA-90599D64FC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BE09DD-47B0-B769-82CF-2DE522072879}"/>
              </a:ext>
            </a:extLst>
          </p:cNvPr>
          <p:cNvSpPr>
            <a:spLocks noGrp="1"/>
          </p:cNvSpPr>
          <p:nvPr>
            <p:ph type="dt" sz="half" idx="10"/>
          </p:nvPr>
        </p:nvSpPr>
        <p:spPr/>
        <p:txBody>
          <a:bodyPr/>
          <a:lstStyle/>
          <a:p>
            <a:fld id="{72142CDB-666C-43B8-A680-DC43E54C1F08}" type="datetimeFigureOut">
              <a:rPr lang="en-US" smtClean="0"/>
              <a:t>10/9/2023</a:t>
            </a:fld>
            <a:endParaRPr lang="en-US"/>
          </a:p>
        </p:txBody>
      </p:sp>
      <p:sp>
        <p:nvSpPr>
          <p:cNvPr id="5" name="Footer Placeholder 4">
            <a:extLst>
              <a:ext uri="{FF2B5EF4-FFF2-40B4-BE49-F238E27FC236}">
                <a16:creationId xmlns:a16="http://schemas.microsoft.com/office/drawing/2014/main" id="{A6240727-FC18-FF01-2F63-DE24634EC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9CE33-D624-2521-3143-037ECD16D3FB}"/>
              </a:ext>
            </a:extLst>
          </p:cNvPr>
          <p:cNvSpPr>
            <a:spLocks noGrp="1"/>
          </p:cNvSpPr>
          <p:nvPr>
            <p:ph type="sldNum" sz="quarter" idx="12"/>
          </p:nvPr>
        </p:nvSpPr>
        <p:spPr/>
        <p:txBody>
          <a:bodyPr/>
          <a:lstStyle/>
          <a:p>
            <a:fld id="{5DB81F3D-8E03-4C47-B1B6-3F185362A5FB}" type="slidenum">
              <a:rPr lang="en-US" smtClean="0"/>
              <a:t>‹#›</a:t>
            </a:fld>
            <a:endParaRPr lang="en-US"/>
          </a:p>
        </p:txBody>
      </p:sp>
    </p:spTree>
    <p:extLst>
      <p:ext uri="{BB962C8B-B14F-4D97-AF65-F5344CB8AC3E}">
        <p14:creationId xmlns:p14="http://schemas.microsoft.com/office/powerpoint/2010/main" val="46720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346C-77A6-8580-599D-852652A57B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984FCD-4A23-2118-A139-67761502CA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79AAE-119D-ECD8-640F-24491FDD2779}"/>
              </a:ext>
            </a:extLst>
          </p:cNvPr>
          <p:cNvSpPr>
            <a:spLocks noGrp="1"/>
          </p:cNvSpPr>
          <p:nvPr>
            <p:ph type="dt" sz="half" idx="10"/>
          </p:nvPr>
        </p:nvSpPr>
        <p:spPr/>
        <p:txBody>
          <a:bodyPr/>
          <a:lstStyle/>
          <a:p>
            <a:fld id="{72142CDB-666C-43B8-A680-DC43E54C1F08}" type="datetimeFigureOut">
              <a:rPr lang="en-US" smtClean="0"/>
              <a:t>10/9/2023</a:t>
            </a:fld>
            <a:endParaRPr lang="en-US"/>
          </a:p>
        </p:txBody>
      </p:sp>
      <p:sp>
        <p:nvSpPr>
          <p:cNvPr id="5" name="Footer Placeholder 4">
            <a:extLst>
              <a:ext uri="{FF2B5EF4-FFF2-40B4-BE49-F238E27FC236}">
                <a16:creationId xmlns:a16="http://schemas.microsoft.com/office/drawing/2014/main" id="{1CDFC098-E3B0-3157-B41D-D803DBC02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892BB-FC59-732B-1B6C-166B41889AC6}"/>
              </a:ext>
            </a:extLst>
          </p:cNvPr>
          <p:cNvSpPr>
            <a:spLocks noGrp="1"/>
          </p:cNvSpPr>
          <p:nvPr>
            <p:ph type="sldNum" sz="quarter" idx="12"/>
          </p:nvPr>
        </p:nvSpPr>
        <p:spPr/>
        <p:txBody>
          <a:bodyPr/>
          <a:lstStyle/>
          <a:p>
            <a:fld id="{5DB81F3D-8E03-4C47-B1B6-3F185362A5FB}" type="slidenum">
              <a:rPr lang="en-US" smtClean="0"/>
              <a:t>‹#›</a:t>
            </a:fld>
            <a:endParaRPr lang="en-US"/>
          </a:p>
        </p:txBody>
      </p:sp>
    </p:spTree>
    <p:extLst>
      <p:ext uri="{BB962C8B-B14F-4D97-AF65-F5344CB8AC3E}">
        <p14:creationId xmlns:p14="http://schemas.microsoft.com/office/powerpoint/2010/main" val="125391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51CB7B-8774-665D-AE2F-8B0A716C68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1471B0-B04E-19DA-C6F3-22378EACF3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45453-174A-79D3-DB2E-73A53C1F7396}"/>
              </a:ext>
            </a:extLst>
          </p:cNvPr>
          <p:cNvSpPr>
            <a:spLocks noGrp="1"/>
          </p:cNvSpPr>
          <p:nvPr>
            <p:ph type="dt" sz="half" idx="10"/>
          </p:nvPr>
        </p:nvSpPr>
        <p:spPr/>
        <p:txBody>
          <a:bodyPr/>
          <a:lstStyle/>
          <a:p>
            <a:fld id="{72142CDB-666C-43B8-A680-DC43E54C1F08}" type="datetimeFigureOut">
              <a:rPr lang="en-US" smtClean="0"/>
              <a:t>10/9/2023</a:t>
            </a:fld>
            <a:endParaRPr lang="en-US"/>
          </a:p>
        </p:txBody>
      </p:sp>
      <p:sp>
        <p:nvSpPr>
          <p:cNvPr id="5" name="Footer Placeholder 4">
            <a:extLst>
              <a:ext uri="{FF2B5EF4-FFF2-40B4-BE49-F238E27FC236}">
                <a16:creationId xmlns:a16="http://schemas.microsoft.com/office/drawing/2014/main" id="{2CBCABB3-B7E1-EB08-907C-1ABEF3AAD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6CEE0-16A2-19EA-0D92-6384DFE8C869}"/>
              </a:ext>
            </a:extLst>
          </p:cNvPr>
          <p:cNvSpPr>
            <a:spLocks noGrp="1"/>
          </p:cNvSpPr>
          <p:nvPr>
            <p:ph type="sldNum" sz="quarter" idx="12"/>
          </p:nvPr>
        </p:nvSpPr>
        <p:spPr/>
        <p:txBody>
          <a:bodyPr/>
          <a:lstStyle/>
          <a:p>
            <a:fld id="{5DB81F3D-8E03-4C47-B1B6-3F185362A5FB}" type="slidenum">
              <a:rPr lang="en-US" smtClean="0"/>
              <a:t>‹#›</a:t>
            </a:fld>
            <a:endParaRPr lang="en-US"/>
          </a:p>
        </p:txBody>
      </p:sp>
    </p:spTree>
    <p:extLst>
      <p:ext uri="{BB962C8B-B14F-4D97-AF65-F5344CB8AC3E}">
        <p14:creationId xmlns:p14="http://schemas.microsoft.com/office/powerpoint/2010/main" val="380013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0E9CFD6-8603-42AB-8FF6-BDE636565D1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1999" cy="4408510"/>
          </a:xfrm>
          <a:prstGeom prst="rect">
            <a:avLst/>
          </a:prstGeom>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E918E462-302D-415E-93C9-9F7D1D1B5B8B}"/>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
            <a:extLst>
              <a:ext uri="{FF2B5EF4-FFF2-40B4-BE49-F238E27FC236}">
                <a16:creationId xmlns:a16="http://schemas.microsoft.com/office/drawing/2014/main" id="{FE1AD314-4C5A-4166-9AE6-A5360E8EBDC9}"/>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extLst>
      <p:ext uri="{BB962C8B-B14F-4D97-AF65-F5344CB8AC3E}">
        <p14:creationId xmlns:p14="http://schemas.microsoft.com/office/powerpoint/2010/main" val="251709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3DA8BC8-177B-4C4F-B401-F26F429D2170}"/>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
            <a:extLst>
              <a:ext uri="{FF2B5EF4-FFF2-40B4-BE49-F238E27FC236}">
                <a16:creationId xmlns:a16="http://schemas.microsoft.com/office/drawing/2014/main" id="{039A748F-18E0-4EA9-AE27-3644DF0F94B0}"/>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3"/>
              </a:rPr>
              <a:t>dwhitfield@nfhs.org</a:t>
            </a:r>
            <a:r>
              <a:rPr lang="en-US" sz="800" dirty="0">
                <a:effectLst/>
                <a:latin typeface="Calibri" panose="020F0502020204030204" pitchFamily="34" charset="0"/>
                <a:ea typeface="Calibri" panose="020F0502020204030204" pitchFamily="34" charset="0"/>
              </a:rPr>
              <a:t> with requests.</a:t>
            </a:r>
          </a:p>
        </p:txBody>
      </p:sp>
    </p:spTree>
    <p:extLst>
      <p:ext uri="{BB962C8B-B14F-4D97-AF65-F5344CB8AC3E}">
        <p14:creationId xmlns:p14="http://schemas.microsoft.com/office/powerpoint/2010/main" val="2545280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10/9/2023</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dirty="0"/>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123260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10/9/2023</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426218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10/9/2023</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3094998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10/9/2023</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539539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10/9/2023</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716322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10/9/2023</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dirty="0"/>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85459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10AD-CA7D-3859-8A2E-5F7FC52A6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0581C-AFFA-8C7F-0DB8-E58D530AD9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3A719-50CF-347D-2051-46DCBD7D5EC6}"/>
              </a:ext>
            </a:extLst>
          </p:cNvPr>
          <p:cNvSpPr>
            <a:spLocks noGrp="1"/>
          </p:cNvSpPr>
          <p:nvPr>
            <p:ph type="dt" sz="half" idx="10"/>
          </p:nvPr>
        </p:nvSpPr>
        <p:spPr/>
        <p:txBody>
          <a:bodyPr/>
          <a:lstStyle/>
          <a:p>
            <a:fld id="{72142CDB-666C-43B8-A680-DC43E54C1F08}" type="datetimeFigureOut">
              <a:rPr lang="en-US" smtClean="0"/>
              <a:t>10/9/2023</a:t>
            </a:fld>
            <a:endParaRPr lang="en-US"/>
          </a:p>
        </p:txBody>
      </p:sp>
      <p:sp>
        <p:nvSpPr>
          <p:cNvPr id="5" name="Footer Placeholder 4">
            <a:extLst>
              <a:ext uri="{FF2B5EF4-FFF2-40B4-BE49-F238E27FC236}">
                <a16:creationId xmlns:a16="http://schemas.microsoft.com/office/drawing/2014/main" id="{2E82F16B-B91A-635C-80FB-EC0B31B74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74090-206C-1014-65CF-7CB5623977C6}"/>
              </a:ext>
            </a:extLst>
          </p:cNvPr>
          <p:cNvSpPr>
            <a:spLocks noGrp="1"/>
          </p:cNvSpPr>
          <p:nvPr>
            <p:ph type="sldNum" sz="quarter" idx="12"/>
          </p:nvPr>
        </p:nvSpPr>
        <p:spPr/>
        <p:txBody>
          <a:bodyPr/>
          <a:lstStyle/>
          <a:p>
            <a:fld id="{5DB81F3D-8E03-4C47-B1B6-3F185362A5FB}" type="slidenum">
              <a:rPr lang="en-US" smtClean="0"/>
              <a:t>‹#›</a:t>
            </a:fld>
            <a:endParaRPr lang="en-US"/>
          </a:p>
        </p:txBody>
      </p:sp>
    </p:spTree>
    <p:extLst>
      <p:ext uri="{BB962C8B-B14F-4D97-AF65-F5344CB8AC3E}">
        <p14:creationId xmlns:p14="http://schemas.microsoft.com/office/powerpoint/2010/main" val="2118883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12058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57EC5E-851E-4FAF-95B7-B639BB43675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1999" cy="4408510"/>
          </a:xfrm>
          <a:prstGeom prst="rect">
            <a:avLst/>
          </a:prstGeom>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00510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66008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10/9/2023</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63325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38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D7D6-CD03-A447-3947-B80BAA4634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86D0CF-581E-CBA5-36ED-89EF8D6BBA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76AA55-B34A-3C01-F2D4-FFB15175A405}"/>
              </a:ext>
            </a:extLst>
          </p:cNvPr>
          <p:cNvSpPr>
            <a:spLocks noGrp="1"/>
          </p:cNvSpPr>
          <p:nvPr>
            <p:ph type="dt" sz="half" idx="10"/>
          </p:nvPr>
        </p:nvSpPr>
        <p:spPr/>
        <p:txBody>
          <a:bodyPr/>
          <a:lstStyle/>
          <a:p>
            <a:fld id="{72142CDB-666C-43B8-A680-DC43E54C1F08}" type="datetimeFigureOut">
              <a:rPr lang="en-US" smtClean="0"/>
              <a:t>10/9/2023</a:t>
            </a:fld>
            <a:endParaRPr lang="en-US"/>
          </a:p>
        </p:txBody>
      </p:sp>
      <p:sp>
        <p:nvSpPr>
          <p:cNvPr id="5" name="Footer Placeholder 4">
            <a:extLst>
              <a:ext uri="{FF2B5EF4-FFF2-40B4-BE49-F238E27FC236}">
                <a16:creationId xmlns:a16="http://schemas.microsoft.com/office/drawing/2014/main" id="{7AE502F6-5E56-5490-3A6F-F59747BE1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5308D-A147-2704-D255-CDB5E9F8792B}"/>
              </a:ext>
            </a:extLst>
          </p:cNvPr>
          <p:cNvSpPr>
            <a:spLocks noGrp="1"/>
          </p:cNvSpPr>
          <p:nvPr>
            <p:ph type="sldNum" sz="quarter" idx="12"/>
          </p:nvPr>
        </p:nvSpPr>
        <p:spPr/>
        <p:txBody>
          <a:bodyPr/>
          <a:lstStyle/>
          <a:p>
            <a:fld id="{5DB81F3D-8E03-4C47-B1B6-3F185362A5FB}" type="slidenum">
              <a:rPr lang="en-US" smtClean="0"/>
              <a:t>‹#›</a:t>
            </a:fld>
            <a:endParaRPr lang="en-US"/>
          </a:p>
        </p:txBody>
      </p:sp>
    </p:spTree>
    <p:extLst>
      <p:ext uri="{BB962C8B-B14F-4D97-AF65-F5344CB8AC3E}">
        <p14:creationId xmlns:p14="http://schemas.microsoft.com/office/powerpoint/2010/main" val="46689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6A8F-865D-0F6E-7E59-A19BD08C98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4970E-0A62-38B2-BB23-6E58782554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9430D2-C37D-0A0B-EB56-F97B9E4CFB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15CB05-3EB7-6DB2-4FEE-0E801A1E4B4E}"/>
              </a:ext>
            </a:extLst>
          </p:cNvPr>
          <p:cNvSpPr>
            <a:spLocks noGrp="1"/>
          </p:cNvSpPr>
          <p:nvPr>
            <p:ph type="dt" sz="half" idx="10"/>
          </p:nvPr>
        </p:nvSpPr>
        <p:spPr/>
        <p:txBody>
          <a:bodyPr/>
          <a:lstStyle/>
          <a:p>
            <a:fld id="{72142CDB-666C-43B8-A680-DC43E54C1F08}" type="datetimeFigureOut">
              <a:rPr lang="en-US" smtClean="0"/>
              <a:t>10/9/2023</a:t>
            </a:fld>
            <a:endParaRPr lang="en-US"/>
          </a:p>
        </p:txBody>
      </p:sp>
      <p:sp>
        <p:nvSpPr>
          <p:cNvPr id="6" name="Footer Placeholder 5">
            <a:extLst>
              <a:ext uri="{FF2B5EF4-FFF2-40B4-BE49-F238E27FC236}">
                <a16:creationId xmlns:a16="http://schemas.microsoft.com/office/drawing/2014/main" id="{9683229D-5BF4-85BC-5353-D2C9E494D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C89785-2001-7AE9-E351-297F984A8BA7}"/>
              </a:ext>
            </a:extLst>
          </p:cNvPr>
          <p:cNvSpPr>
            <a:spLocks noGrp="1"/>
          </p:cNvSpPr>
          <p:nvPr>
            <p:ph type="sldNum" sz="quarter" idx="12"/>
          </p:nvPr>
        </p:nvSpPr>
        <p:spPr/>
        <p:txBody>
          <a:bodyPr/>
          <a:lstStyle/>
          <a:p>
            <a:fld id="{5DB81F3D-8E03-4C47-B1B6-3F185362A5FB}" type="slidenum">
              <a:rPr lang="en-US" smtClean="0"/>
              <a:t>‹#›</a:t>
            </a:fld>
            <a:endParaRPr lang="en-US"/>
          </a:p>
        </p:txBody>
      </p:sp>
    </p:spTree>
    <p:extLst>
      <p:ext uri="{BB962C8B-B14F-4D97-AF65-F5344CB8AC3E}">
        <p14:creationId xmlns:p14="http://schemas.microsoft.com/office/powerpoint/2010/main" val="50836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CDD7-A288-41B1-F81E-B405FA80D3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E34D19-1BDA-225C-EF16-107FF84FDD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158B1A-A77E-AD87-395D-F0CB60984F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73703D-0B3F-F88B-C241-F5D37CC126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E3448E-3874-32F6-1226-C2F993782C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1BCFFD-4DC2-585C-6BE3-DB0F64A0BD02}"/>
              </a:ext>
            </a:extLst>
          </p:cNvPr>
          <p:cNvSpPr>
            <a:spLocks noGrp="1"/>
          </p:cNvSpPr>
          <p:nvPr>
            <p:ph type="dt" sz="half" idx="10"/>
          </p:nvPr>
        </p:nvSpPr>
        <p:spPr/>
        <p:txBody>
          <a:bodyPr/>
          <a:lstStyle/>
          <a:p>
            <a:fld id="{72142CDB-666C-43B8-A680-DC43E54C1F08}" type="datetimeFigureOut">
              <a:rPr lang="en-US" smtClean="0"/>
              <a:t>10/9/2023</a:t>
            </a:fld>
            <a:endParaRPr lang="en-US"/>
          </a:p>
        </p:txBody>
      </p:sp>
      <p:sp>
        <p:nvSpPr>
          <p:cNvPr id="8" name="Footer Placeholder 7">
            <a:extLst>
              <a:ext uri="{FF2B5EF4-FFF2-40B4-BE49-F238E27FC236}">
                <a16:creationId xmlns:a16="http://schemas.microsoft.com/office/drawing/2014/main" id="{B9502700-D18D-493D-414D-BAE5B65C6A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954612-428D-A011-1EB1-868D895ED2A7}"/>
              </a:ext>
            </a:extLst>
          </p:cNvPr>
          <p:cNvSpPr>
            <a:spLocks noGrp="1"/>
          </p:cNvSpPr>
          <p:nvPr>
            <p:ph type="sldNum" sz="quarter" idx="12"/>
          </p:nvPr>
        </p:nvSpPr>
        <p:spPr/>
        <p:txBody>
          <a:bodyPr/>
          <a:lstStyle/>
          <a:p>
            <a:fld id="{5DB81F3D-8E03-4C47-B1B6-3F185362A5FB}" type="slidenum">
              <a:rPr lang="en-US" smtClean="0"/>
              <a:t>‹#›</a:t>
            </a:fld>
            <a:endParaRPr lang="en-US"/>
          </a:p>
        </p:txBody>
      </p:sp>
    </p:spTree>
    <p:extLst>
      <p:ext uri="{BB962C8B-B14F-4D97-AF65-F5344CB8AC3E}">
        <p14:creationId xmlns:p14="http://schemas.microsoft.com/office/powerpoint/2010/main" val="379123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A5EE-07A2-0001-0044-4786E473F7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383231-AF1C-D9F2-8C0B-8F36B7BB9E6C}"/>
              </a:ext>
            </a:extLst>
          </p:cNvPr>
          <p:cNvSpPr>
            <a:spLocks noGrp="1"/>
          </p:cNvSpPr>
          <p:nvPr>
            <p:ph type="dt" sz="half" idx="10"/>
          </p:nvPr>
        </p:nvSpPr>
        <p:spPr/>
        <p:txBody>
          <a:bodyPr/>
          <a:lstStyle/>
          <a:p>
            <a:fld id="{72142CDB-666C-43B8-A680-DC43E54C1F08}" type="datetimeFigureOut">
              <a:rPr lang="en-US" smtClean="0"/>
              <a:t>10/9/2023</a:t>
            </a:fld>
            <a:endParaRPr lang="en-US"/>
          </a:p>
        </p:txBody>
      </p:sp>
      <p:sp>
        <p:nvSpPr>
          <p:cNvPr id="4" name="Footer Placeholder 3">
            <a:extLst>
              <a:ext uri="{FF2B5EF4-FFF2-40B4-BE49-F238E27FC236}">
                <a16:creationId xmlns:a16="http://schemas.microsoft.com/office/drawing/2014/main" id="{33EA2856-5964-3EFB-290A-2536DD1DEF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70FE52-BA25-1B21-1A54-DBE54D16182A}"/>
              </a:ext>
            </a:extLst>
          </p:cNvPr>
          <p:cNvSpPr>
            <a:spLocks noGrp="1"/>
          </p:cNvSpPr>
          <p:nvPr>
            <p:ph type="sldNum" sz="quarter" idx="12"/>
          </p:nvPr>
        </p:nvSpPr>
        <p:spPr/>
        <p:txBody>
          <a:bodyPr/>
          <a:lstStyle/>
          <a:p>
            <a:fld id="{5DB81F3D-8E03-4C47-B1B6-3F185362A5FB}" type="slidenum">
              <a:rPr lang="en-US" smtClean="0"/>
              <a:t>‹#›</a:t>
            </a:fld>
            <a:endParaRPr lang="en-US"/>
          </a:p>
        </p:txBody>
      </p:sp>
    </p:spTree>
    <p:extLst>
      <p:ext uri="{BB962C8B-B14F-4D97-AF65-F5344CB8AC3E}">
        <p14:creationId xmlns:p14="http://schemas.microsoft.com/office/powerpoint/2010/main" val="332693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CC30E-2605-01A6-E3AB-8D75AE528765}"/>
              </a:ext>
            </a:extLst>
          </p:cNvPr>
          <p:cNvSpPr>
            <a:spLocks noGrp="1"/>
          </p:cNvSpPr>
          <p:nvPr>
            <p:ph type="dt" sz="half" idx="10"/>
          </p:nvPr>
        </p:nvSpPr>
        <p:spPr/>
        <p:txBody>
          <a:bodyPr/>
          <a:lstStyle/>
          <a:p>
            <a:fld id="{72142CDB-666C-43B8-A680-DC43E54C1F08}" type="datetimeFigureOut">
              <a:rPr lang="en-US" smtClean="0"/>
              <a:t>10/9/2023</a:t>
            </a:fld>
            <a:endParaRPr lang="en-US"/>
          </a:p>
        </p:txBody>
      </p:sp>
      <p:sp>
        <p:nvSpPr>
          <p:cNvPr id="3" name="Footer Placeholder 2">
            <a:extLst>
              <a:ext uri="{FF2B5EF4-FFF2-40B4-BE49-F238E27FC236}">
                <a16:creationId xmlns:a16="http://schemas.microsoft.com/office/drawing/2014/main" id="{8E229867-BBDF-5CEE-F02D-A707DA480D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84D243-9AC6-8F87-BD22-6335A74BE615}"/>
              </a:ext>
            </a:extLst>
          </p:cNvPr>
          <p:cNvSpPr>
            <a:spLocks noGrp="1"/>
          </p:cNvSpPr>
          <p:nvPr>
            <p:ph type="sldNum" sz="quarter" idx="12"/>
          </p:nvPr>
        </p:nvSpPr>
        <p:spPr/>
        <p:txBody>
          <a:bodyPr/>
          <a:lstStyle/>
          <a:p>
            <a:fld id="{5DB81F3D-8E03-4C47-B1B6-3F185362A5FB}" type="slidenum">
              <a:rPr lang="en-US" smtClean="0"/>
              <a:t>‹#›</a:t>
            </a:fld>
            <a:endParaRPr lang="en-US"/>
          </a:p>
        </p:txBody>
      </p:sp>
    </p:spTree>
    <p:extLst>
      <p:ext uri="{BB962C8B-B14F-4D97-AF65-F5344CB8AC3E}">
        <p14:creationId xmlns:p14="http://schemas.microsoft.com/office/powerpoint/2010/main" val="115840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7A85-1751-841B-13B8-1889185A97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2D27B1-7891-BFB7-B01F-2531C35A5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813584-7AF3-6001-E0B2-46513BDBF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76815-9AB4-DCF8-FADF-7A23804A4BA7}"/>
              </a:ext>
            </a:extLst>
          </p:cNvPr>
          <p:cNvSpPr>
            <a:spLocks noGrp="1"/>
          </p:cNvSpPr>
          <p:nvPr>
            <p:ph type="dt" sz="half" idx="10"/>
          </p:nvPr>
        </p:nvSpPr>
        <p:spPr/>
        <p:txBody>
          <a:bodyPr/>
          <a:lstStyle/>
          <a:p>
            <a:fld id="{72142CDB-666C-43B8-A680-DC43E54C1F08}" type="datetimeFigureOut">
              <a:rPr lang="en-US" smtClean="0"/>
              <a:t>10/9/2023</a:t>
            </a:fld>
            <a:endParaRPr lang="en-US"/>
          </a:p>
        </p:txBody>
      </p:sp>
      <p:sp>
        <p:nvSpPr>
          <p:cNvPr id="6" name="Footer Placeholder 5">
            <a:extLst>
              <a:ext uri="{FF2B5EF4-FFF2-40B4-BE49-F238E27FC236}">
                <a16:creationId xmlns:a16="http://schemas.microsoft.com/office/drawing/2014/main" id="{4914B671-9EBC-47D9-6A3F-8EDCCBC01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EBE60C-3E74-1354-9514-C48B156F4E48}"/>
              </a:ext>
            </a:extLst>
          </p:cNvPr>
          <p:cNvSpPr>
            <a:spLocks noGrp="1"/>
          </p:cNvSpPr>
          <p:nvPr>
            <p:ph type="sldNum" sz="quarter" idx="12"/>
          </p:nvPr>
        </p:nvSpPr>
        <p:spPr/>
        <p:txBody>
          <a:bodyPr/>
          <a:lstStyle/>
          <a:p>
            <a:fld id="{5DB81F3D-8E03-4C47-B1B6-3F185362A5FB}" type="slidenum">
              <a:rPr lang="en-US" smtClean="0"/>
              <a:t>‹#›</a:t>
            </a:fld>
            <a:endParaRPr lang="en-US"/>
          </a:p>
        </p:txBody>
      </p:sp>
    </p:spTree>
    <p:extLst>
      <p:ext uri="{BB962C8B-B14F-4D97-AF65-F5344CB8AC3E}">
        <p14:creationId xmlns:p14="http://schemas.microsoft.com/office/powerpoint/2010/main" val="81696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8F4AC-D83B-2CCB-F5C8-C1752DFDA5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5957CB-1CD1-235B-F068-18FFF0DE8E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191D29-196D-17E9-5C92-33CAA1D3B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443FF3-066C-62F6-6FC2-FE8BBBC20E92}"/>
              </a:ext>
            </a:extLst>
          </p:cNvPr>
          <p:cNvSpPr>
            <a:spLocks noGrp="1"/>
          </p:cNvSpPr>
          <p:nvPr>
            <p:ph type="dt" sz="half" idx="10"/>
          </p:nvPr>
        </p:nvSpPr>
        <p:spPr/>
        <p:txBody>
          <a:bodyPr/>
          <a:lstStyle/>
          <a:p>
            <a:fld id="{72142CDB-666C-43B8-A680-DC43E54C1F08}" type="datetimeFigureOut">
              <a:rPr lang="en-US" smtClean="0"/>
              <a:t>10/9/2023</a:t>
            </a:fld>
            <a:endParaRPr lang="en-US"/>
          </a:p>
        </p:txBody>
      </p:sp>
      <p:sp>
        <p:nvSpPr>
          <p:cNvPr id="6" name="Footer Placeholder 5">
            <a:extLst>
              <a:ext uri="{FF2B5EF4-FFF2-40B4-BE49-F238E27FC236}">
                <a16:creationId xmlns:a16="http://schemas.microsoft.com/office/drawing/2014/main" id="{D3D248A4-60D8-F319-A82C-820BBD2BBC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55AEE-AD6C-31AD-1746-BB6B75809FA8}"/>
              </a:ext>
            </a:extLst>
          </p:cNvPr>
          <p:cNvSpPr>
            <a:spLocks noGrp="1"/>
          </p:cNvSpPr>
          <p:nvPr>
            <p:ph type="sldNum" sz="quarter" idx="12"/>
          </p:nvPr>
        </p:nvSpPr>
        <p:spPr/>
        <p:txBody>
          <a:bodyPr/>
          <a:lstStyle/>
          <a:p>
            <a:fld id="{5DB81F3D-8E03-4C47-B1B6-3F185362A5FB}" type="slidenum">
              <a:rPr lang="en-US" smtClean="0"/>
              <a:t>‹#›</a:t>
            </a:fld>
            <a:endParaRPr lang="en-US"/>
          </a:p>
        </p:txBody>
      </p:sp>
    </p:spTree>
    <p:extLst>
      <p:ext uri="{BB962C8B-B14F-4D97-AF65-F5344CB8AC3E}">
        <p14:creationId xmlns:p14="http://schemas.microsoft.com/office/powerpoint/2010/main" val="122314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0DE8C0-190F-100C-1B8A-B8391ED88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55F7F5-BA47-1599-6A9F-42B76ED486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D452F-C043-DB59-7EB0-90FAFCA591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42CDB-666C-43B8-A680-DC43E54C1F08}" type="datetimeFigureOut">
              <a:rPr lang="en-US" smtClean="0"/>
              <a:t>10/9/2023</a:t>
            </a:fld>
            <a:endParaRPr lang="en-US"/>
          </a:p>
        </p:txBody>
      </p:sp>
      <p:sp>
        <p:nvSpPr>
          <p:cNvPr id="5" name="Footer Placeholder 4">
            <a:extLst>
              <a:ext uri="{FF2B5EF4-FFF2-40B4-BE49-F238E27FC236}">
                <a16:creationId xmlns:a16="http://schemas.microsoft.com/office/drawing/2014/main" id="{34A21C81-9B1C-A8F5-780A-ABD5497133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9ADDE6-627E-3074-3CAB-A78A09CAD3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81F3D-8E03-4C47-B1B6-3F185362A5FB}" type="slidenum">
              <a:rPr lang="en-US" smtClean="0"/>
              <a:t>‹#›</a:t>
            </a:fld>
            <a:endParaRPr lang="en-US"/>
          </a:p>
        </p:txBody>
      </p:sp>
    </p:spTree>
    <p:extLst>
      <p:ext uri="{BB962C8B-B14F-4D97-AF65-F5344CB8AC3E}">
        <p14:creationId xmlns:p14="http://schemas.microsoft.com/office/powerpoint/2010/main" val="1026429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10/9/2023</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dirty="0"/>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94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mailto:rulesinterpreterbasketball@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rulesinterpreterbasketball@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3" name="Rectangle 212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5" name="Right Triangle 21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7" name="Rectangle 212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063EF-3B28-D2C1-5064-32A6897A07A4}"/>
              </a:ext>
            </a:extLst>
          </p:cNvPr>
          <p:cNvSpPr>
            <a:spLocks noGrp="1"/>
          </p:cNvSpPr>
          <p:nvPr>
            <p:ph type="title"/>
          </p:nvPr>
        </p:nvSpPr>
        <p:spPr>
          <a:xfrm>
            <a:off x="965200" y="1383528"/>
            <a:ext cx="5925989" cy="3167510"/>
          </a:xfrm>
        </p:spPr>
        <p:txBody>
          <a:bodyPr vert="horz" lIns="91440" tIns="45720" rIns="91440" bIns="45720" rtlCol="0" anchor="b">
            <a:normAutofit/>
          </a:bodyPr>
          <a:lstStyle/>
          <a:p>
            <a:pPr algn="r"/>
            <a:r>
              <a:rPr lang="en-US" sz="9600" kern="1200">
                <a:solidFill>
                  <a:schemeClr val="tx1"/>
                </a:solidFill>
                <a:latin typeface="+mj-lt"/>
                <a:ea typeface="+mj-ea"/>
                <a:cs typeface="+mj-cs"/>
              </a:rPr>
              <a:t>Basketball 2023-24</a:t>
            </a:r>
          </a:p>
        </p:txBody>
      </p:sp>
      <p:sp>
        <p:nvSpPr>
          <p:cNvPr id="4" name="Text Placeholder 3">
            <a:extLst>
              <a:ext uri="{FF2B5EF4-FFF2-40B4-BE49-F238E27FC236}">
                <a16:creationId xmlns:a16="http://schemas.microsoft.com/office/drawing/2014/main" id="{EA63BD5A-B9AA-53A0-6A25-B53EB0ED25D1}"/>
              </a:ext>
            </a:extLst>
          </p:cNvPr>
          <p:cNvSpPr>
            <a:spLocks noGrp="1"/>
          </p:cNvSpPr>
          <p:nvPr>
            <p:ph type="body" sz="half" idx="2"/>
          </p:nvPr>
        </p:nvSpPr>
        <p:spPr>
          <a:xfrm>
            <a:off x="965201" y="4582814"/>
            <a:ext cx="5925987" cy="1312657"/>
          </a:xfrm>
        </p:spPr>
        <p:txBody>
          <a:bodyPr vert="horz" lIns="91440" tIns="45720" rIns="91440" bIns="45720" rtlCol="0" anchor="t">
            <a:normAutofit/>
          </a:bodyPr>
          <a:lstStyle/>
          <a:p>
            <a:pPr algn="r"/>
            <a:r>
              <a:rPr lang="en-US" sz="4000" kern="1200" dirty="0">
                <a:solidFill>
                  <a:schemeClr val="tx1"/>
                </a:solidFill>
                <a:latin typeface="+mn-lt"/>
                <a:ea typeface="+mn-ea"/>
                <a:cs typeface="+mn-cs"/>
              </a:rPr>
              <a:t>Rule and Mechanics </a:t>
            </a:r>
            <a:r>
              <a:rPr lang="en-US" sz="4000" dirty="0"/>
              <a:t>Meeting</a:t>
            </a:r>
            <a:endParaRPr lang="en-US" sz="4000" kern="1200" dirty="0">
              <a:solidFill>
                <a:schemeClr val="tx1"/>
              </a:solidFill>
              <a:latin typeface="+mn-lt"/>
              <a:ea typeface="+mn-ea"/>
              <a:cs typeface="+mn-cs"/>
            </a:endParaRPr>
          </a:p>
        </p:txBody>
      </p:sp>
      <p:pic>
        <p:nvPicPr>
          <p:cNvPr id="2050" name="Picture 2" descr="CIF">
            <a:extLst>
              <a:ext uri="{FF2B5EF4-FFF2-40B4-BE49-F238E27FC236}">
                <a16:creationId xmlns:a16="http://schemas.microsoft.com/office/drawing/2014/main" id="{4EF15BE8-EA8B-1A54-FFBC-D3B14167A15F}"/>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r="-2" b="1867"/>
          <a:stretch/>
        </p:blipFill>
        <p:spPr bwMode="auto">
          <a:xfrm>
            <a:off x="7599144" y="2209474"/>
            <a:ext cx="2489408" cy="248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43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B157-24D6-40BC-908E-92E080655BB3}"/>
              </a:ext>
            </a:extLst>
          </p:cNvPr>
          <p:cNvSpPr>
            <a:spLocks noGrp="1"/>
          </p:cNvSpPr>
          <p:nvPr>
            <p:ph type="title"/>
          </p:nvPr>
        </p:nvSpPr>
        <p:spPr/>
        <p:txBody>
          <a:bodyPr/>
          <a:lstStyle/>
          <a:p>
            <a:r>
              <a:rPr lang="en-US" dirty="0"/>
              <a:t>Resumption of play procedure, throw-ins [7-5-2 </a:t>
            </a:r>
            <a:r>
              <a:rPr lang="en-US" cap="none" dirty="0"/>
              <a:t>thru</a:t>
            </a:r>
            <a:r>
              <a:rPr lang="en-US" dirty="0"/>
              <a:t> 4 (NEW)]</a:t>
            </a:r>
          </a:p>
        </p:txBody>
      </p:sp>
      <p:sp>
        <p:nvSpPr>
          <p:cNvPr id="4" name="Footer Placeholder 3">
            <a:extLst>
              <a:ext uri="{FF2B5EF4-FFF2-40B4-BE49-F238E27FC236}">
                <a16:creationId xmlns:a16="http://schemas.microsoft.com/office/drawing/2014/main" id="{1094BFE0-8665-4AF3-98F6-9633786CBC8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www.nfhs.org</a:t>
            </a:r>
          </a:p>
        </p:txBody>
      </p:sp>
      <p:sp>
        <p:nvSpPr>
          <p:cNvPr id="3" name="TextBox 2">
            <a:extLst>
              <a:ext uri="{FF2B5EF4-FFF2-40B4-BE49-F238E27FC236}">
                <a16:creationId xmlns:a16="http://schemas.microsoft.com/office/drawing/2014/main" id="{FC411457-173B-1382-A725-DD5CBF18633D}"/>
              </a:ext>
            </a:extLst>
          </p:cNvPr>
          <p:cNvSpPr txBox="1"/>
          <p:nvPr/>
        </p:nvSpPr>
        <p:spPr>
          <a:xfrm>
            <a:off x="5960534" y="2039055"/>
            <a:ext cx="5643033" cy="501675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14B56"/>
                </a:solidFill>
                <a:effectLst/>
                <a:uLnTx/>
                <a:uFillTx/>
                <a:latin typeface="Calibri"/>
                <a:ea typeface="+mn-ea"/>
                <a:cs typeface="Arial" pitchFamily="34" charset="0"/>
              </a:rPr>
              <a:t>Frontcourt throw-ins </a:t>
            </a:r>
            <a:r>
              <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rPr>
              <a:t>– Officials shall determine the throw-in spot by using an imaginary line (dotted line). </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rPr>
              <a:t>If the stoppage of play occurs inside the dotted imaginary line, the spot shall be the nearest point on the end line 3-feet outside the lane line.</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rPr>
              <a:t>If the stoppage of play occurs outside the dotted imaginary line, the spot shall be the nearest 28-foot mark along each sideline.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14B56"/>
              </a:solidFill>
              <a:effectLst/>
              <a:uLnTx/>
              <a:uFillTx/>
              <a:latin typeface="Calibri"/>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14B56"/>
              </a:solidFill>
              <a:effectLst/>
              <a:uLnTx/>
              <a:uFillTx/>
              <a:latin typeface="Calibri"/>
              <a:ea typeface="+mn-ea"/>
              <a:cs typeface="Arial" pitchFamily="34" charset="0"/>
            </a:endParaRPr>
          </a:p>
        </p:txBody>
      </p:sp>
      <p:sp>
        <p:nvSpPr>
          <p:cNvPr id="9" name="TextBox 8">
            <a:extLst>
              <a:ext uri="{FF2B5EF4-FFF2-40B4-BE49-F238E27FC236}">
                <a16:creationId xmlns:a16="http://schemas.microsoft.com/office/drawing/2014/main" id="{FEB99FB7-B33D-45A0-AB2C-68A68E66E165}"/>
              </a:ext>
            </a:extLst>
          </p:cNvPr>
          <p:cNvSpPr txBox="1"/>
          <p:nvPr/>
        </p:nvSpPr>
        <p:spPr>
          <a:xfrm>
            <a:off x="1380478" y="5806652"/>
            <a:ext cx="440482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14B56"/>
                </a:solidFill>
                <a:effectLst/>
                <a:uLnTx/>
                <a:uFillTx/>
                <a:latin typeface="Arial" pitchFamily="34" charset="0"/>
                <a:ea typeface="+mn-ea"/>
                <a:cs typeface="Arial" pitchFamily="34" charset="0"/>
              </a:rPr>
              <a:t>NOTE: </a:t>
            </a:r>
            <a:r>
              <a:rPr kumimoji="0" lang="en-US" sz="1800" b="0" i="0" u="none" strike="noStrike" kern="1200" cap="none" spc="0" normalizeH="0" baseline="0" noProof="0" dirty="0">
                <a:ln>
                  <a:noFill/>
                </a:ln>
                <a:solidFill>
                  <a:srgbClr val="414B56"/>
                </a:solidFill>
                <a:effectLst/>
                <a:uLnTx/>
                <a:uFillTx/>
                <a:latin typeface="Arial" pitchFamily="34" charset="0"/>
                <a:ea typeface="+mn-ea"/>
                <a:cs typeface="Arial" pitchFamily="34" charset="0"/>
              </a:rPr>
              <a:t>Court markings are </a:t>
            </a:r>
            <a:r>
              <a:rPr kumimoji="0" lang="en-US" sz="1800" b="1" i="0" u="none" strike="noStrike" kern="1200" cap="none" spc="0" normalizeH="0" baseline="0" noProof="0" dirty="0">
                <a:ln>
                  <a:noFill/>
                </a:ln>
                <a:solidFill>
                  <a:srgbClr val="414B56"/>
                </a:solidFill>
                <a:effectLst/>
                <a:uLnTx/>
                <a:uFillTx/>
                <a:latin typeface="Arial" pitchFamily="34" charset="0"/>
                <a:ea typeface="+mn-ea"/>
                <a:cs typeface="Arial" pitchFamily="34" charset="0"/>
              </a:rPr>
              <a:t>not</a:t>
            </a:r>
            <a:r>
              <a:rPr kumimoji="0" lang="en-US" sz="1800" b="0" i="0" u="none" strike="noStrike" kern="1200" cap="none" spc="0" normalizeH="0" baseline="0" noProof="0" dirty="0">
                <a:ln>
                  <a:noFill/>
                </a:ln>
                <a:solidFill>
                  <a:srgbClr val="414B56"/>
                </a:solidFill>
                <a:effectLst/>
                <a:uLnTx/>
                <a:uFillTx/>
                <a:latin typeface="Arial" pitchFamily="34" charset="0"/>
                <a:ea typeface="+mn-ea"/>
                <a:cs typeface="Arial" pitchFamily="34" charset="0"/>
              </a:rPr>
              <a:t> required.</a:t>
            </a:r>
          </a:p>
        </p:txBody>
      </p:sp>
      <p:pic>
        <p:nvPicPr>
          <p:cNvPr id="7" name="Picture 6">
            <a:extLst>
              <a:ext uri="{FF2B5EF4-FFF2-40B4-BE49-F238E27FC236}">
                <a16:creationId xmlns:a16="http://schemas.microsoft.com/office/drawing/2014/main" id="{7A56F0AB-718F-4B97-A7F5-F2440A5DF415}"/>
              </a:ext>
            </a:extLst>
          </p:cNvPr>
          <p:cNvPicPr>
            <a:picLocks noChangeAspect="1"/>
          </p:cNvPicPr>
          <p:nvPr/>
        </p:nvPicPr>
        <p:blipFill>
          <a:blip r:embed="rId3"/>
          <a:stretch>
            <a:fillRect/>
          </a:stretch>
        </p:blipFill>
        <p:spPr>
          <a:xfrm>
            <a:off x="1205242" y="2101998"/>
            <a:ext cx="4755292" cy="3517697"/>
          </a:xfrm>
          <a:prstGeom prst="rect">
            <a:avLst/>
          </a:prstGeom>
        </p:spPr>
      </p:pic>
    </p:spTree>
    <p:extLst>
      <p:ext uri="{BB962C8B-B14F-4D97-AF65-F5344CB8AC3E}">
        <p14:creationId xmlns:p14="http://schemas.microsoft.com/office/powerpoint/2010/main" val="4036465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0D9FD8-631F-4B2E-8465-0BA39B09A76C}"/>
              </a:ext>
            </a:extLst>
          </p:cNvPr>
          <p:cNvSpPr>
            <a:spLocks noGrp="1"/>
          </p:cNvSpPr>
          <p:nvPr>
            <p:ph type="title"/>
          </p:nvPr>
        </p:nvSpPr>
        <p:spPr/>
        <p:txBody>
          <a:bodyPr/>
          <a:lstStyle/>
          <a:p>
            <a:r>
              <a:rPr lang="en-US" dirty="0"/>
              <a:t>THROW-INS — PROPER LOCATIONS</a:t>
            </a:r>
          </a:p>
        </p:txBody>
      </p:sp>
      <p:sp>
        <p:nvSpPr>
          <p:cNvPr id="5" name="Content Placeholder 4">
            <a:extLst>
              <a:ext uri="{FF2B5EF4-FFF2-40B4-BE49-F238E27FC236}">
                <a16:creationId xmlns:a16="http://schemas.microsoft.com/office/drawing/2014/main" id="{2F093DC4-4B19-4FC0-BF27-7056CFF0CDA6}"/>
              </a:ext>
            </a:extLst>
          </p:cNvPr>
          <p:cNvSpPr>
            <a:spLocks noGrp="1"/>
          </p:cNvSpPr>
          <p:nvPr>
            <p:ph idx="1"/>
          </p:nvPr>
        </p:nvSpPr>
        <p:spPr>
          <a:xfrm>
            <a:off x="4910203" y="2014191"/>
            <a:ext cx="7057431" cy="4338637"/>
          </a:xfrm>
        </p:spPr>
        <p:txBody>
          <a:bodyPr/>
          <a:lstStyle/>
          <a:p>
            <a:r>
              <a:rPr lang="en-US" sz="2200" dirty="0">
                <a:effectLst/>
                <a:latin typeface="Calibri" panose="020F0502020204030204" pitchFamily="34" charset="0"/>
                <a:ea typeface="Calibri" panose="020F0502020204030204" pitchFamily="34" charset="0"/>
                <a:cs typeface="Times New Roman" panose="02020603050405020304" pitchFamily="18" charset="0"/>
              </a:rPr>
              <a:t>Proper inbound spots contribute to the overall flow and fairness of the game.</a:t>
            </a:r>
          </a:p>
          <a:p>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Calibri" panose="020F0502020204030204" pitchFamily="34" charset="0"/>
                <a:ea typeface="Calibri" panose="020F0502020204030204" pitchFamily="34" charset="0"/>
                <a:cs typeface="Times New Roman" panose="02020603050405020304" pitchFamily="18" charset="0"/>
              </a:rPr>
              <a:t>Coaches design specific plays and strategies based on where the ball will be put in play.</a:t>
            </a:r>
          </a:p>
          <a:p>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Calibri" panose="020F0502020204030204" pitchFamily="34" charset="0"/>
                <a:ea typeface="Calibri" panose="020F0502020204030204" pitchFamily="34" charset="0"/>
                <a:cs typeface="Times New Roman" panose="02020603050405020304" pitchFamily="18" charset="0"/>
              </a:rPr>
              <a:t>It is therefore essential for game officials to be diligent in administering the ball at the proper throw-in location.</a:t>
            </a:r>
          </a:p>
          <a:p>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Calibri" panose="020F0502020204030204" pitchFamily="34" charset="0"/>
                <a:ea typeface="Calibri" panose="020F0502020204030204" pitchFamily="34" charset="0"/>
                <a:cs typeface="Times New Roman" panose="02020603050405020304" pitchFamily="18" charset="0"/>
              </a:rPr>
              <a:t>Any time a team causes the ball to go out of bounds, the throw-in occurs from the spot where the ball went out of bounds.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dirty="0"/>
          </a:p>
        </p:txBody>
      </p:sp>
      <p:pic>
        <p:nvPicPr>
          <p:cNvPr id="2" name="Picture 1">
            <a:extLst>
              <a:ext uri="{FF2B5EF4-FFF2-40B4-BE49-F238E27FC236}">
                <a16:creationId xmlns:a16="http://schemas.microsoft.com/office/drawing/2014/main" id="{A77E1199-B4FE-1994-4B93-FF29567EA608}"/>
              </a:ext>
            </a:extLst>
          </p:cNvPr>
          <p:cNvPicPr>
            <a:picLocks noChangeAspect="1"/>
          </p:cNvPicPr>
          <p:nvPr/>
        </p:nvPicPr>
        <p:blipFill>
          <a:blip r:embed="rId3"/>
          <a:stretch>
            <a:fillRect/>
          </a:stretch>
        </p:blipFill>
        <p:spPr>
          <a:xfrm>
            <a:off x="1437594" y="2130695"/>
            <a:ext cx="3304318" cy="4005419"/>
          </a:xfrm>
          <a:prstGeom prst="rect">
            <a:avLst/>
          </a:prstGeom>
        </p:spPr>
      </p:pic>
    </p:spTree>
    <p:extLst>
      <p:ext uri="{BB962C8B-B14F-4D97-AF65-F5344CB8AC3E}">
        <p14:creationId xmlns:p14="http://schemas.microsoft.com/office/powerpoint/2010/main" val="243812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B157-24D6-40BC-908E-92E080655BB3}"/>
              </a:ext>
            </a:extLst>
          </p:cNvPr>
          <p:cNvSpPr>
            <a:spLocks noGrp="1"/>
          </p:cNvSpPr>
          <p:nvPr>
            <p:ph type="title"/>
          </p:nvPr>
        </p:nvSpPr>
        <p:spPr/>
        <p:txBody>
          <a:bodyPr/>
          <a:lstStyle/>
          <a:p>
            <a:r>
              <a:rPr lang="en-US" dirty="0"/>
              <a:t>Out of BOUNDS </a:t>
            </a:r>
            <a:br>
              <a:rPr lang="en-US" dirty="0"/>
            </a:br>
            <a:r>
              <a:rPr lang="en-US" dirty="0"/>
              <a:t>9-3-3</a:t>
            </a:r>
          </a:p>
        </p:txBody>
      </p:sp>
      <p:sp>
        <p:nvSpPr>
          <p:cNvPr id="4" name="Footer Placeholder 3">
            <a:extLst>
              <a:ext uri="{FF2B5EF4-FFF2-40B4-BE49-F238E27FC236}">
                <a16:creationId xmlns:a16="http://schemas.microsoft.com/office/drawing/2014/main" id="{1094BFE0-8665-4AF3-98F6-9633786CBC8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www.nfhs.org</a:t>
            </a:r>
          </a:p>
        </p:txBody>
      </p:sp>
      <p:sp>
        <p:nvSpPr>
          <p:cNvPr id="3" name="TextBox 2">
            <a:extLst>
              <a:ext uri="{FF2B5EF4-FFF2-40B4-BE49-F238E27FC236}">
                <a16:creationId xmlns:a16="http://schemas.microsoft.com/office/drawing/2014/main" id="{FC411457-173B-1382-A725-DD5CBF18633D}"/>
              </a:ext>
            </a:extLst>
          </p:cNvPr>
          <p:cNvSpPr txBox="1"/>
          <p:nvPr/>
        </p:nvSpPr>
        <p:spPr>
          <a:xfrm>
            <a:off x="1446784" y="4744649"/>
            <a:ext cx="10284178" cy="28315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414B56"/>
              </a:solidFill>
              <a:effectLst/>
              <a:uLnTx/>
              <a:uFillTx/>
              <a:latin typeface="Calibri"/>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4B56"/>
                </a:solidFill>
                <a:effectLst/>
                <a:uLnTx/>
                <a:uFillTx/>
                <a:latin typeface="Calibri"/>
                <a:ea typeface="+mn-ea"/>
                <a:cs typeface="Arial" pitchFamily="34" charset="0"/>
              </a:rPr>
              <a:t>A player may now step out of bounds as long as the player is not the first player to touch the ball, or the player did not step out of bounds to avoid a violation (</a:t>
            </a:r>
            <a:r>
              <a:rPr kumimoji="0" lang="en-US" sz="1800" b="0" i="0" u="none" strike="noStrike" kern="1200" cap="none" spc="0" normalizeH="0" baseline="0" noProof="0" dirty="0" err="1">
                <a:ln>
                  <a:noFill/>
                </a:ln>
                <a:solidFill>
                  <a:srgbClr val="414B56"/>
                </a:solidFill>
                <a:effectLst/>
                <a:uLnTx/>
                <a:uFillTx/>
                <a:latin typeface="Calibri"/>
                <a:ea typeface="+mn-ea"/>
                <a:cs typeface="Arial" pitchFamily="34" charset="0"/>
              </a:rPr>
              <a:t>MechaniGram</a:t>
            </a:r>
            <a:r>
              <a:rPr kumimoji="0" lang="en-US" sz="1800" b="0" i="0" u="none" strike="noStrike" kern="1200" cap="none" spc="0" normalizeH="0" baseline="0" noProof="0" dirty="0">
                <a:ln>
                  <a:noFill/>
                </a:ln>
                <a:solidFill>
                  <a:srgbClr val="414B56"/>
                </a:solidFill>
                <a:effectLst/>
                <a:uLnTx/>
                <a:uFillTx/>
                <a:latin typeface="Calibri"/>
                <a:ea typeface="+mn-ea"/>
                <a:cs typeface="Arial" pitchFamily="34" charset="0"/>
              </a:rPr>
              <a:t> A).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4B56"/>
                </a:solidFill>
                <a:effectLst/>
                <a:uLnTx/>
                <a:uFillTx/>
                <a:latin typeface="Calibri"/>
                <a:ea typeface="+mn-ea"/>
                <a:cs typeface="Arial" pitchFamily="34" charset="0"/>
              </a:rPr>
              <a:t>Any player who steps out of bounds under the player’s own volition and is the first player to touch the ball after returning to the playing court or does so to avoid a violation has committed a violation (</a:t>
            </a:r>
            <a:r>
              <a:rPr kumimoji="0" lang="en-US" sz="1800" b="0" i="0" u="none" strike="noStrike" kern="1200" cap="none" spc="0" normalizeH="0" baseline="0" noProof="0" dirty="0" err="1">
                <a:ln>
                  <a:noFill/>
                </a:ln>
                <a:solidFill>
                  <a:srgbClr val="414B56"/>
                </a:solidFill>
                <a:effectLst/>
                <a:uLnTx/>
                <a:uFillTx/>
                <a:latin typeface="Calibri"/>
                <a:ea typeface="+mn-ea"/>
                <a:cs typeface="Arial" pitchFamily="34" charset="0"/>
              </a:rPr>
              <a:t>MechaniGram</a:t>
            </a:r>
            <a:r>
              <a:rPr kumimoji="0" lang="en-US" sz="1800" b="0" i="0" u="none" strike="noStrike" kern="1200" cap="none" spc="0" normalizeH="0" baseline="0" noProof="0" dirty="0">
                <a:ln>
                  <a:noFill/>
                </a:ln>
                <a:solidFill>
                  <a:srgbClr val="414B56"/>
                </a:solidFill>
                <a:effectLst/>
                <a:uLnTx/>
                <a:uFillTx/>
                <a:latin typeface="Calibri"/>
                <a:ea typeface="+mn-ea"/>
                <a:cs typeface="Arial" pitchFamily="34" charset="0"/>
              </a:rPr>
              <a:t> B).</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14B56"/>
              </a:solidFill>
              <a:effectLst/>
              <a:uLnTx/>
              <a:uFillTx/>
              <a:latin typeface="Calibri"/>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14B56"/>
              </a:solidFill>
              <a:effectLst/>
              <a:uLnTx/>
              <a:uFillTx/>
              <a:latin typeface="Calibri"/>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14B56"/>
              </a:solidFill>
              <a:effectLst/>
              <a:uLnTx/>
              <a:uFillTx/>
              <a:latin typeface="Calibri"/>
              <a:ea typeface="+mn-ea"/>
              <a:cs typeface="Arial" pitchFamily="34" charset="0"/>
            </a:endParaRPr>
          </a:p>
        </p:txBody>
      </p:sp>
      <p:pic>
        <p:nvPicPr>
          <p:cNvPr id="7" name="Picture 6" descr="A picture containing text, diagram, screenshot, map&#10;&#10;Description automatically generated">
            <a:extLst>
              <a:ext uri="{FF2B5EF4-FFF2-40B4-BE49-F238E27FC236}">
                <a16:creationId xmlns:a16="http://schemas.microsoft.com/office/drawing/2014/main" id="{12A7A749-8449-A9FC-9186-18C44A643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985" y="2204306"/>
            <a:ext cx="8919363" cy="2831544"/>
          </a:xfrm>
          <a:prstGeom prst="rect">
            <a:avLst/>
          </a:prstGeom>
        </p:spPr>
      </p:pic>
      <p:sp>
        <p:nvSpPr>
          <p:cNvPr id="5" name="TextBox 4">
            <a:extLst>
              <a:ext uri="{FF2B5EF4-FFF2-40B4-BE49-F238E27FC236}">
                <a16:creationId xmlns:a16="http://schemas.microsoft.com/office/drawing/2014/main" id="{41FB22F5-AABD-4EFE-88F0-8AF0F6BBB347}"/>
              </a:ext>
            </a:extLst>
          </p:cNvPr>
          <p:cNvSpPr txBox="1"/>
          <p:nvPr/>
        </p:nvSpPr>
        <p:spPr>
          <a:xfrm>
            <a:off x="3730752" y="1878131"/>
            <a:ext cx="81686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14B56"/>
                </a:solidFill>
                <a:effectLst/>
                <a:uLnTx/>
                <a:uFillTx/>
                <a:latin typeface="Arial" pitchFamily="34" charset="0"/>
                <a:ea typeface="+mn-ea"/>
                <a:cs typeface="Arial" pitchFamily="34" charset="0"/>
              </a:rPr>
              <a:t>Legal</a:t>
            </a:r>
          </a:p>
        </p:txBody>
      </p:sp>
      <p:sp>
        <p:nvSpPr>
          <p:cNvPr id="8" name="TextBox 7">
            <a:extLst>
              <a:ext uri="{FF2B5EF4-FFF2-40B4-BE49-F238E27FC236}">
                <a16:creationId xmlns:a16="http://schemas.microsoft.com/office/drawing/2014/main" id="{B4265052-F0DB-4039-B227-F89E91F6E980}"/>
              </a:ext>
            </a:extLst>
          </p:cNvPr>
          <p:cNvSpPr txBox="1"/>
          <p:nvPr/>
        </p:nvSpPr>
        <p:spPr>
          <a:xfrm>
            <a:off x="8162544" y="1878131"/>
            <a:ext cx="94488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14B56"/>
                </a:solidFill>
                <a:effectLst/>
                <a:uLnTx/>
                <a:uFillTx/>
                <a:latin typeface="Arial" pitchFamily="34" charset="0"/>
                <a:ea typeface="+mn-ea"/>
                <a:cs typeface="Arial" pitchFamily="34" charset="0"/>
              </a:rPr>
              <a:t>Illegal</a:t>
            </a:r>
          </a:p>
        </p:txBody>
      </p:sp>
    </p:spTree>
    <p:extLst>
      <p:ext uri="{BB962C8B-B14F-4D97-AF65-F5344CB8AC3E}">
        <p14:creationId xmlns:p14="http://schemas.microsoft.com/office/powerpoint/2010/main" val="17740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6BDDC-3588-EE3E-C7FD-F46E8F8D70C8}"/>
              </a:ext>
            </a:extLst>
          </p:cNvPr>
          <p:cNvSpPr>
            <a:spLocks noGrp="1"/>
          </p:cNvSpPr>
          <p:nvPr>
            <p:ph type="title"/>
          </p:nvPr>
        </p:nvSpPr>
        <p:spPr>
          <a:xfrm>
            <a:off x="940836" y="2296562"/>
            <a:ext cx="10515600" cy="1325563"/>
          </a:xfrm>
        </p:spPr>
        <p:txBody>
          <a:bodyPr>
            <a:normAutofit/>
          </a:bodyPr>
          <a:lstStyle/>
          <a:p>
            <a:pPr algn="ctr"/>
            <a:r>
              <a:rPr lang="en-US" sz="7200" dirty="0"/>
              <a:t>Questions &amp; Answers</a:t>
            </a:r>
          </a:p>
        </p:txBody>
      </p:sp>
    </p:spTree>
    <p:extLst>
      <p:ext uri="{BB962C8B-B14F-4D97-AF65-F5344CB8AC3E}">
        <p14:creationId xmlns:p14="http://schemas.microsoft.com/office/powerpoint/2010/main" val="84087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464B-6240-4475-A610-44CC6B20934C}"/>
              </a:ext>
            </a:extLst>
          </p:cNvPr>
          <p:cNvSpPr>
            <a:spLocks noGrp="1"/>
          </p:cNvSpPr>
          <p:nvPr>
            <p:ph type="title"/>
          </p:nvPr>
        </p:nvSpPr>
        <p:spPr/>
        <p:txBody>
          <a:bodyPr/>
          <a:lstStyle/>
          <a:p>
            <a:r>
              <a:rPr lang="en-US" dirty="0"/>
              <a:t>2023-24 NFHS Basketball</a:t>
            </a:r>
          </a:p>
        </p:txBody>
      </p:sp>
      <p:sp>
        <p:nvSpPr>
          <p:cNvPr id="3" name="Text Placeholder 2">
            <a:extLst>
              <a:ext uri="{FF2B5EF4-FFF2-40B4-BE49-F238E27FC236}">
                <a16:creationId xmlns:a16="http://schemas.microsoft.com/office/drawing/2014/main" id="{2A9C7F43-32D7-43A3-8A47-F653AFE5B366}"/>
              </a:ext>
            </a:extLst>
          </p:cNvPr>
          <p:cNvSpPr>
            <a:spLocks noGrp="1"/>
          </p:cNvSpPr>
          <p:nvPr>
            <p:ph type="body" idx="1"/>
          </p:nvPr>
        </p:nvSpPr>
        <p:spPr>
          <a:xfrm>
            <a:off x="963085" y="2924494"/>
            <a:ext cx="10363200" cy="1500187"/>
          </a:xfrm>
        </p:spPr>
        <p:txBody>
          <a:bodyPr/>
          <a:lstStyle/>
          <a:p>
            <a:r>
              <a:rPr lang="en-US" dirty="0"/>
              <a:t>Points of Emphasis</a:t>
            </a:r>
          </a:p>
        </p:txBody>
      </p:sp>
    </p:spTree>
    <p:extLst>
      <p:ext uri="{BB962C8B-B14F-4D97-AF65-F5344CB8AC3E}">
        <p14:creationId xmlns:p14="http://schemas.microsoft.com/office/powerpoint/2010/main" val="443179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0D9FD8-631F-4B2E-8465-0BA39B09A76C}"/>
              </a:ext>
            </a:extLst>
          </p:cNvPr>
          <p:cNvSpPr>
            <a:spLocks noGrp="1"/>
          </p:cNvSpPr>
          <p:nvPr>
            <p:ph type="title"/>
          </p:nvPr>
        </p:nvSpPr>
        <p:spPr/>
        <p:txBody>
          <a:bodyPr/>
          <a:lstStyle/>
          <a:p>
            <a:r>
              <a:rPr lang="en-US" dirty="0"/>
              <a:t>End-of-game protocols</a:t>
            </a:r>
          </a:p>
        </p:txBody>
      </p:sp>
      <p:sp>
        <p:nvSpPr>
          <p:cNvPr id="5" name="Content Placeholder 4">
            <a:extLst>
              <a:ext uri="{FF2B5EF4-FFF2-40B4-BE49-F238E27FC236}">
                <a16:creationId xmlns:a16="http://schemas.microsoft.com/office/drawing/2014/main" id="{2F093DC4-4B19-4FC0-BF27-7056CFF0CDA6}"/>
              </a:ext>
            </a:extLst>
          </p:cNvPr>
          <p:cNvSpPr>
            <a:spLocks noGrp="1"/>
          </p:cNvSpPr>
          <p:nvPr>
            <p:ph idx="1"/>
          </p:nvPr>
        </p:nvSpPr>
        <p:spPr>
          <a:xfrm>
            <a:off x="6218517" y="1989139"/>
            <a:ext cx="5749118" cy="4338637"/>
          </a:xfrm>
        </p:spPr>
        <p:txBody>
          <a:bodyPr/>
          <a:lstStyle/>
          <a:p>
            <a:r>
              <a:rPr lang="en-US" sz="1950" dirty="0">
                <a:effectLst/>
                <a:latin typeface="Calibri" panose="020F0502020204030204" pitchFamily="34" charset="0"/>
                <a:ea typeface="Calibri" panose="020F0502020204030204" pitchFamily="34" charset="0"/>
                <a:cs typeface="Times New Roman" panose="02020603050405020304" pitchFamily="18" charset="0"/>
              </a:rPr>
              <a:t>As a game nears the end of playing time, officials need to remind each other of the game-ending procedures to prevent potential issues.</a:t>
            </a:r>
          </a:p>
          <a:p>
            <a:endParaRPr lang="en-US" sz="1950" dirty="0">
              <a:effectLst/>
              <a:latin typeface="Calibri" panose="020F0502020204030204" pitchFamily="34" charset="0"/>
              <a:ea typeface="Calibri" panose="020F0502020204030204" pitchFamily="34" charset="0"/>
              <a:cs typeface="Times New Roman" panose="02020603050405020304" pitchFamily="18" charset="0"/>
            </a:endParaRPr>
          </a:p>
          <a:p>
            <a:r>
              <a:rPr lang="en-US" sz="1950" dirty="0">
                <a:latin typeface="Calibri" panose="020F0502020204030204" pitchFamily="34" charset="0"/>
                <a:ea typeface="Calibri" panose="020F0502020204030204" pitchFamily="34" charset="0"/>
                <a:cs typeface="Times New Roman" panose="02020603050405020304" pitchFamily="18" charset="0"/>
              </a:rPr>
              <a:t>Late-game time-outs provide the best opportunities to:</a:t>
            </a:r>
          </a:p>
          <a:p>
            <a:pPr lvl="1"/>
            <a:r>
              <a:rPr lang="en-US" sz="1950" dirty="0">
                <a:latin typeface="Calibri" panose="020F0502020204030204" pitchFamily="34" charset="0"/>
                <a:ea typeface="Calibri" panose="020F0502020204030204" pitchFamily="34" charset="0"/>
                <a:cs typeface="Times New Roman" panose="02020603050405020304" pitchFamily="18" charset="0"/>
              </a:rPr>
              <a:t>Confirm scorebook accuracy with the scorer, the number of time-outs remaining for each team and the number of team fouls/impact on the bonus.</a:t>
            </a:r>
          </a:p>
          <a:p>
            <a:pPr lvl="1"/>
            <a:r>
              <a:rPr lang="en-US" sz="1950" dirty="0">
                <a:latin typeface="Calibri" panose="020F0502020204030204" pitchFamily="34" charset="0"/>
                <a:ea typeface="Calibri" panose="020F0502020204030204" pitchFamily="34" charset="0"/>
                <a:cs typeface="Times New Roman" panose="02020603050405020304" pitchFamily="18" charset="0"/>
              </a:rPr>
              <a:t>Remind the timer to watch officials for clock-start and clock-stop signals and be prepared to assist in aiding officials regarding whether a last-second shot was released prior to the end of time.</a:t>
            </a:r>
          </a:p>
          <a:p>
            <a:pPr marL="0" indent="0">
              <a:buNone/>
            </a:pPr>
            <a:endParaRPr lang="en-US" sz="1950" dirty="0"/>
          </a:p>
        </p:txBody>
      </p:sp>
      <p:pic>
        <p:nvPicPr>
          <p:cNvPr id="6" name="Picture 5" descr="A referee talking to a referee&#10;&#10;Description automatically generated">
            <a:extLst>
              <a:ext uri="{FF2B5EF4-FFF2-40B4-BE49-F238E27FC236}">
                <a16:creationId xmlns:a16="http://schemas.microsoft.com/office/drawing/2014/main" id="{F6A96D8F-0E80-482F-8EAC-C1E13B6F2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382" y="2272145"/>
            <a:ext cx="4529618" cy="3454617"/>
          </a:xfrm>
          <a:prstGeom prst="rect">
            <a:avLst/>
          </a:prstGeom>
        </p:spPr>
      </p:pic>
    </p:spTree>
    <p:extLst>
      <p:ext uri="{BB962C8B-B14F-4D97-AF65-F5344CB8AC3E}">
        <p14:creationId xmlns:p14="http://schemas.microsoft.com/office/powerpoint/2010/main" val="3014658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0D9FD8-631F-4B2E-8465-0BA39B09A76C}"/>
              </a:ext>
            </a:extLst>
          </p:cNvPr>
          <p:cNvSpPr>
            <a:spLocks noGrp="1"/>
          </p:cNvSpPr>
          <p:nvPr>
            <p:ph type="title"/>
          </p:nvPr>
        </p:nvSpPr>
        <p:spPr/>
        <p:txBody>
          <a:bodyPr/>
          <a:lstStyle/>
          <a:p>
            <a:r>
              <a:rPr lang="en-US" dirty="0"/>
              <a:t>End-of-game protocols</a:t>
            </a:r>
          </a:p>
        </p:txBody>
      </p:sp>
      <p:sp>
        <p:nvSpPr>
          <p:cNvPr id="5" name="Content Placeholder 4">
            <a:extLst>
              <a:ext uri="{FF2B5EF4-FFF2-40B4-BE49-F238E27FC236}">
                <a16:creationId xmlns:a16="http://schemas.microsoft.com/office/drawing/2014/main" id="{2F093DC4-4B19-4FC0-BF27-7056CFF0CDA6}"/>
              </a:ext>
            </a:extLst>
          </p:cNvPr>
          <p:cNvSpPr>
            <a:spLocks noGrp="1"/>
          </p:cNvSpPr>
          <p:nvPr>
            <p:ph idx="1"/>
          </p:nvPr>
        </p:nvSpPr>
        <p:spPr>
          <a:xfrm>
            <a:off x="4546949" y="1989139"/>
            <a:ext cx="7420686" cy="4338637"/>
          </a:xfrm>
        </p:spPr>
        <p:txBody>
          <a:bodyPr/>
          <a:lstStyle/>
          <a:p>
            <a:r>
              <a:rPr lang="en-US" sz="2100" dirty="0">
                <a:effectLst/>
                <a:latin typeface="Calibri" panose="020F0502020204030204" pitchFamily="34" charset="0"/>
                <a:ea typeface="Calibri" panose="020F0502020204030204" pitchFamily="34" charset="0"/>
                <a:cs typeface="Times New Roman" panose="02020603050405020304" pitchFamily="18" charset="0"/>
              </a:rPr>
              <a:t>During late-game time-outs the officials should discuss the following among the crew:</a:t>
            </a:r>
          </a:p>
          <a:p>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100" dirty="0">
                <a:latin typeface="Calibri" panose="020F0502020204030204" pitchFamily="34" charset="0"/>
                <a:ea typeface="Calibri" panose="020F0502020204030204" pitchFamily="34" charset="0"/>
                <a:cs typeface="Times New Roman" panose="02020603050405020304" pitchFamily="18" charset="0"/>
              </a:rPr>
              <a:t>Last-second shot responsibility.</a:t>
            </a:r>
          </a:p>
          <a:p>
            <a:pPr lvl="1"/>
            <a:r>
              <a:rPr lang="en-US" sz="2100" dirty="0">
                <a:latin typeface="Calibri" panose="020F0502020204030204" pitchFamily="34" charset="0"/>
                <a:ea typeface="Calibri" panose="020F0502020204030204" pitchFamily="34" charset="0"/>
                <a:cs typeface="Times New Roman" panose="02020603050405020304" pitchFamily="18" charset="0"/>
              </a:rPr>
              <a:t>Unless the ball is tapped, no try can be attempted on a throw-in or free throw with .3 seconds or less remaining.</a:t>
            </a:r>
          </a:p>
          <a:p>
            <a:pPr lvl="1"/>
            <a:r>
              <a:rPr lang="en-US" sz="2100" dirty="0">
                <a:latin typeface="Calibri" panose="020F0502020204030204" pitchFamily="34" charset="0"/>
                <a:ea typeface="Calibri" panose="020F0502020204030204" pitchFamily="34" charset="0"/>
                <a:cs typeface="Times New Roman" panose="02020603050405020304" pitchFamily="18" charset="0"/>
              </a:rPr>
              <a:t>Intentional/flagrant fouls are two shots and a designated spot throw-in.</a:t>
            </a:r>
          </a:p>
          <a:p>
            <a:pPr lvl="1"/>
            <a:r>
              <a:rPr lang="en-US" sz="2100" dirty="0">
                <a:latin typeface="Calibri" panose="020F0502020204030204" pitchFamily="34" charset="0"/>
                <a:ea typeface="Calibri" panose="020F0502020204030204" pitchFamily="34" charset="0"/>
                <a:cs typeface="Times New Roman" panose="02020603050405020304" pitchFamily="18" charset="0"/>
              </a:rPr>
              <a:t>If a foul occurs as the game-ending horn sounds and the score can be tied or the game won by the ensuing free throws, the official must administer the free throws. If they will not change the outcome, they shall not be attempted.</a:t>
            </a:r>
          </a:p>
          <a:p>
            <a:pPr marL="0" indent="0">
              <a:buNone/>
            </a:pPr>
            <a:endParaRPr lang="en-US" dirty="0"/>
          </a:p>
        </p:txBody>
      </p:sp>
      <p:pic>
        <p:nvPicPr>
          <p:cNvPr id="2" name="Picture 1">
            <a:extLst>
              <a:ext uri="{FF2B5EF4-FFF2-40B4-BE49-F238E27FC236}">
                <a16:creationId xmlns:a16="http://schemas.microsoft.com/office/drawing/2014/main" id="{E3B5F755-AEF2-42FE-B356-C8889004B176}"/>
              </a:ext>
            </a:extLst>
          </p:cNvPr>
          <p:cNvPicPr>
            <a:picLocks noChangeAspect="1"/>
          </p:cNvPicPr>
          <p:nvPr/>
        </p:nvPicPr>
        <p:blipFill>
          <a:blip r:embed="rId3"/>
          <a:stretch>
            <a:fillRect/>
          </a:stretch>
        </p:blipFill>
        <p:spPr>
          <a:xfrm>
            <a:off x="1479655" y="2085637"/>
            <a:ext cx="2944623" cy="4145639"/>
          </a:xfrm>
          <a:prstGeom prst="rect">
            <a:avLst/>
          </a:prstGeom>
        </p:spPr>
      </p:pic>
    </p:spTree>
    <p:extLst>
      <p:ext uri="{BB962C8B-B14F-4D97-AF65-F5344CB8AC3E}">
        <p14:creationId xmlns:p14="http://schemas.microsoft.com/office/powerpoint/2010/main" val="184662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othing, footwear, person, person&#10;&#10;Description automatically generated">
            <a:extLst>
              <a:ext uri="{FF2B5EF4-FFF2-40B4-BE49-F238E27FC236}">
                <a16:creationId xmlns:a16="http://schemas.microsoft.com/office/drawing/2014/main" id="{01DA5AC2-F762-FA44-0A9C-420724C22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14" y="2133614"/>
            <a:ext cx="4633055" cy="3815457"/>
          </a:xfrm>
          <a:prstGeom prst="rect">
            <a:avLst/>
          </a:prstGeom>
        </p:spPr>
      </p:pic>
      <p:sp>
        <p:nvSpPr>
          <p:cNvPr id="4" name="Title 3">
            <a:extLst>
              <a:ext uri="{FF2B5EF4-FFF2-40B4-BE49-F238E27FC236}">
                <a16:creationId xmlns:a16="http://schemas.microsoft.com/office/drawing/2014/main" id="{CE0D9FD8-631F-4B2E-8465-0BA39B09A76C}"/>
              </a:ext>
            </a:extLst>
          </p:cNvPr>
          <p:cNvSpPr>
            <a:spLocks noGrp="1"/>
          </p:cNvSpPr>
          <p:nvPr>
            <p:ph type="title"/>
          </p:nvPr>
        </p:nvSpPr>
        <p:spPr/>
        <p:txBody>
          <a:bodyPr/>
          <a:lstStyle/>
          <a:p>
            <a:r>
              <a:rPr lang="en-US" dirty="0"/>
              <a:t>End-of-game protocols</a:t>
            </a:r>
          </a:p>
        </p:txBody>
      </p:sp>
      <p:sp>
        <p:nvSpPr>
          <p:cNvPr id="5" name="Content Placeholder 4">
            <a:extLst>
              <a:ext uri="{FF2B5EF4-FFF2-40B4-BE49-F238E27FC236}">
                <a16:creationId xmlns:a16="http://schemas.microsoft.com/office/drawing/2014/main" id="{2F093DC4-4B19-4FC0-BF27-7056CFF0CDA6}"/>
              </a:ext>
            </a:extLst>
          </p:cNvPr>
          <p:cNvSpPr>
            <a:spLocks noGrp="1"/>
          </p:cNvSpPr>
          <p:nvPr>
            <p:ph idx="1"/>
          </p:nvPr>
        </p:nvSpPr>
        <p:spPr>
          <a:xfrm>
            <a:off x="6200532" y="1989139"/>
            <a:ext cx="5436147" cy="4338637"/>
          </a:xfrm>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If the score is tied at the end of regulation time, inform each team and the table officials of the overtime procedures (length of overtime period, additional 60-second time-out, etc.).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59057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0D9FD8-631F-4B2E-8465-0BA39B09A76C}"/>
              </a:ext>
            </a:extLst>
          </p:cNvPr>
          <p:cNvSpPr>
            <a:spLocks noGrp="1"/>
          </p:cNvSpPr>
          <p:nvPr>
            <p:ph type="title"/>
          </p:nvPr>
        </p:nvSpPr>
        <p:spPr/>
        <p:txBody>
          <a:bodyPr/>
          <a:lstStyle/>
          <a:p>
            <a:r>
              <a:rPr lang="en-US" dirty="0"/>
              <a:t>End-of-game protocols</a:t>
            </a:r>
          </a:p>
        </p:txBody>
      </p:sp>
      <p:sp>
        <p:nvSpPr>
          <p:cNvPr id="5" name="Content Placeholder 4">
            <a:extLst>
              <a:ext uri="{FF2B5EF4-FFF2-40B4-BE49-F238E27FC236}">
                <a16:creationId xmlns:a16="http://schemas.microsoft.com/office/drawing/2014/main" id="{2F093DC4-4B19-4FC0-BF27-7056CFF0CDA6}"/>
              </a:ext>
            </a:extLst>
          </p:cNvPr>
          <p:cNvSpPr>
            <a:spLocks noGrp="1"/>
          </p:cNvSpPr>
          <p:nvPr>
            <p:ph idx="1"/>
          </p:nvPr>
        </p:nvSpPr>
        <p:spPr>
          <a:xfrm>
            <a:off x="1465545" y="1989139"/>
            <a:ext cx="10502089" cy="4338637"/>
          </a:xfrm>
        </p:spPr>
        <p:txBody>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Following the game-ending horn, the referee should confirm with the scorer that everything is correct, then leave the floor with their partner(s).</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In situations when the score is separated by three points or less, it may be necessary to verbally confirm with the scorer.</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In games when the margin of victory is larger, a visual signal such as a thumb’s-up will suffice.</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Be confident everything is correct, as the officials’ jurisdiction ends when the entire crew leaves the visual confines of the playing court.</a:t>
            </a:r>
          </a:p>
          <a:p>
            <a:pPr marL="0" indent="0">
              <a:buNone/>
            </a:pPr>
            <a:endParaRPr lang="en-US" dirty="0"/>
          </a:p>
        </p:txBody>
      </p:sp>
    </p:spTree>
    <p:extLst>
      <p:ext uri="{BB962C8B-B14F-4D97-AF65-F5344CB8AC3E}">
        <p14:creationId xmlns:p14="http://schemas.microsoft.com/office/powerpoint/2010/main" val="65218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0D9FD8-631F-4B2E-8465-0BA39B09A76C}"/>
              </a:ext>
            </a:extLst>
          </p:cNvPr>
          <p:cNvSpPr>
            <a:spLocks noGrp="1"/>
          </p:cNvSpPr>
          <p:nvPr>
            <p:ph type="title"/>
          </p:nvPr>
        </p:nvSpPr>
        <p:spPr/>
        <p:txBody>
          <a:bodyPr/>
          <a:lstStyle/>
          <a:p>
            <a:r>
              <a:rPr lang="en-US" dirty="0"/>
              <a:t>BENCH DECORUM</a:t>
            </a:r>
          </a:p>
        </p:txBody>
      </p:sp>
      <p:sp>
        <p:nvSpPr>
          <p:cNvPr id="5" name="Content Placeholder 4">
            <a:extLst>
              <a:ext uri="{FF2B5EF4-FFF2-40B4-BE49-F238E27FC236}">
                <a16:creationId xmlns:a16="http://schemas.microsoft.com/office/drawing/2014/main" id="{2F093DC4-4B19-4FC0-BF27-7056CFF0CDA6}"/>
              </a:ext>
            </a:extLst>
          </p:cNvPr>
          <p:cNvSpPr>
            <a:spLocks noGrp="1"/>
          </p:cNvSpPr>
          <p:nvPr>
            <p:ph idx="1"/>
          </p:nvPr>
        </p:nvSpPr>
        <p:spPr>
          <a:xfrm>
            <a:off x="7878871" y="1989139"/>
            <a:ext cx="4313129" cy="4338637"/>
          </a:xfrm>
        </p:spPr>
        <p:txBody>
          <a:bodyPr/>
          <a:lstStyle/>
          <a:p>
            <a:r>
              <a:rPr lang="en-US" sz="2050" dirty="0">
                <a:latin typeface="Calibri" panose="020F0502020204030204" pitchFamily="34" charset="0"/>
                <a:ea typeface="Calibri" panose="020F0502020204030204" pitchFamily="34" charset="0"/>
                <a:cs typeface="Times New Roman" panose="02020603050405020304" pitchFamily="18" charset="0"/>
              </a:rPr>
              <a:t>Through the enforcement of existing rules, coaches and bench personnel are expected to exhibit appropriate and acceptable behaviors.</a:t>
            </a:r>
          </a:p>
          <a:p>
            <a:endParaRPr lang="en-US" sz="2050" dirty="0">
              <a:latin typeface="Calibri" panose="020F0502020204030204" pitchFamily="34" charset="0"/>
              <a:ea typeface="Calibri" panose="020F0502020204030204" pitchFamily="34" charset="0"/>
              <a:cs typeface="Times New Roman" panose="02020603050405020304" pitchFamily="18" charset="0"/>
            </a:endParaRPr>
          </a:p>
          <a:p>
            <a:r>
              <a:rPr lang="en-US" sz="2050" dirty="0">
                <a:effectLst/>
                <a:latin typeface="Calibri" panose="020F0502020204030204" pitchFamily="34" charset="0"/>
                <a:ea typeface="Calibri" panose="020F0502020204030204" pitchFamily="34" charset="0"/>
                <a:cs typeface="Times New Roman" panose="02020603050405020304" pitchFamily="18" charset="0"/>
              </a:rPr>
              <a:t>Coaches are expected to remain in the coaching box.</a:t>
            </a:r>
          </a:p>
          <a:p>
            <a:endParaRPr lang="en-US" sz="205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50" dirty="0">
                <a:latin typeface="Calibri" panose="020F0502020204030204" pitchFamily="34" charset="0"/>
                <a:ea typeface="Calibri" panose="020F0502020204030204" pitchFamily="34" charset="0"/>
                <a:cs typeface="Times New Roman" panose="02020603050405020304" pitchFamily="18" charset="0"/>
              </a:rPr>
              <a:t>Coaches who go beyond the 28-foot line, or more importantly onto the playing court, gain a distinct advantage that is not within the spirit or intent of the rules.</a:t>
            </a:r>
          </a:p>
          <a:p>
            <a:endParaRPr lang="en-US" sz="2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50" dirty="0"/>
          </a:p>
        </p:txBody>
      </p:sp>
      <p:pic>
        <p:nvPicPr>
          <p:cNvPr id="2" name="Picture 1">
            <a:extLst>
              <a:ext uri="{FF2B5EF4-FFF2-40B4-BE49-F238E27FC236}">
                <a16:creationId xmlns:a16="http://schemas.microsoft.com/office/drawing/2014/main" id="{5CEF5E5B-E5C9-2DFF-173C-647D59AAAAB0}"/>
              </a:ext>
            </a:extLst>
          </p:cNvPr>
          <p:cNvPicPr>
            <a:picLocks noChangeAspect="1"/>
          </p:cNvPicPr>
          <p:nvPr/>
        </p:nvPicPr>
        <p:blipFill>
          <a:blip r:embed="rId3"/>
          <a:stretch>
            <a:fillRect/>
          </a:stretch>
        </p:blipFill>
        <p:spPr>
          <a:xfrm>
            <a:off x="1046132" y="2133281"/>
            <a:ext cx="6742760" cy="3493311"/>
          </a:xfrm>
          <a:prstGeom prst="rect">
            <a:avLst/>
          </a:prstGeom>
        </p:spPr>
      </p:pic>
    </p:spTree>
    <p:extLst>
      <p:ext uri="{BB962C8B-B14F-4D97-AF65-F5344CB8AC3E}">
        <p14:creationId xmlns:p14="http://schemas.microsoft.com/office/powerpoint/2010/main" val="18219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3B0B06-B26B-01DF-3A98-4889B4D11788}"/>
              </a:ext>
            </a:extLst>
          </p:cNvPr>
          <p:cNvSpPr>
            <a:spLocks noGrp="1"/>
          </p:cNvSpPr>
          <p:nvPr>
            <p:ph type="title"/>
          </p:nvPr>
        </p:nvSpPr>
        <p:spPr/>
        <p:txBody>
          <a:bodyPr/>
          <a:lstStyle/>
          <a:p>
            <a:r>
              <a:rPr lang="en-US" dirty="0"/>
              <a:t>CIF Basketball 2023-24</a:t>
            </a:r>
          </a:p>
        </p:txBody>
      </p:sp>
      <p:sp>
        <p:nvSpPr>
          <p:cNvPr id="5" name="Content Placeholder 4">
            <a:extLst>
              <a:ext uri="{FF2B5EF4-FFF2-40B4-BE49-F238E27FC236}">
                <a16:creationId xmlns:a16="http://schemas.microsoft.com/office/drawing/2014/main" id="{995B6931-1038-1640-E17C-517070487691}"/>
              </a:ext>
            </a:extLst>
          </p:cNvPr>
          <p:cNvSpPr>
            <a:spLocks noGrp="1"/>
          </p:cNvSpPr>
          <p:nvPr>
            <p:ph idx="1"/>
          </p:nvPr>
        </p:nvSpPr>
        <p:spPr/>
        <p:txBody>
          <a:bodyPr/>
          <a:lstStyle/>
          <a:p>
            <a:pPr>
              <a:lnSpc>
                <a:spcPct val="150000"/>
              </a:lnSpc>
            </a:pPr>
            <a:r>
              <a:rPr lang="en-US" dirty="0"/>
              <a:t>Michael McNeilly</a:t>
            </a:r>
          </a:p>
          <a:p>
            <a:pPr>
              <a:lnSpc>
                <a:spcPct val="150000"/>
              </a:lnSpc>
            </a:pPr>
            <a:r>
              <a:rPr lang="en-US" dirty="0"/>
              <a:t>Email: </a:t>
            </a:r>
            <a:r>
              <a:rPr lang="en-US" dirty="0">
                <a:hlinkClick r:id="rId2"/>
              </a:rPr>
              <a:t>rulesinterpreterbasketball@gmail.com</a:t>
            </a:r>
            <a:endParaRPr lang="en-US" dirty="0"/>
          </a:p>
          <a:p>
            <a:pPr>
              <a:lnSpc>
                <a:spcPct val="150000"/>
              </a:lnSpc>
            </a:pPr>
            <a:r>
              <a:rPr lang="en-US" dirty="0"/>
              <a:t>Phone: 760-453-3293</a:t>
            </a:r>
          </a:p>
        </p:txBody>
      </p:sp>
    </p:spTree>
    <p:extLst>
      <p:ext uri="{BB962C8B-B14F-4D97-AF65-F5344CB8AC3E}">
        <p14:creationId xmlns:p14="http://schemas.microsoft.com/office/powerpoint/2010/main" val="1560372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othing, footwear&#10;&#10;Description automatically generated">
            <a:extLst>
              <a:ext uri="{FF2B5EF4-FFF2-40B4-BE49-F238E27FC236}">
                <a16:creationId xmlns:a16="http://schemas.microsoft.com/office/drawing/2014/main" id="{D1C73D8C-A7D6-FA21-DB93-C9D0A8AF2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240" y="2089347"/>
            <a:ext cx="4145639" cy="4006738"/>
          </a:xfrm>
          <a:prstGeom prst="rect">
            <a:avLst/>
          </a:prstGeom>
        </p:spPr>
      </p:pic>
      <p:sp>
        <p:nvSpPr>
          <p:cNvPr id="4" name="Title 3">
            <a:extLst>
              <a:ext uri="{FF2B5EF4-FFF2-40B4-BE49-F238E27FC236}">
                <a16:creationId xmlns:a16="http://schemas.microsoft.com/office/drawing/2014/main" id="{CE0D9FD8-631F-4B2E-8465-0BA39B09A76C}"/>
              </a:ext>
            </a:extLst>
          </p:cNvPr>
          <p:cNvSpPr>
            <a:spLocks noGrp="1"/>
          </p:cNvSpPr>
          <p:nvPr>
            <p:ph type="title"/>
          </p:nvPr>
        </p:nvSpPr>
        <p:spPr/>
        <p:txBody>
          <a:bodyPr/>
          <a:lstStyle/>
          <a:p>
            <a:r>
              <a:rPr lang="en-US" dirty="0"/>
              <a:t>BENCH DECORUM</a:t>
            </a:r>
          </a:p>
        </p:txBody>
      </p:sp>
      <p:sp>
        <p:nvSpPr>
          <p:cNvPr id="5" name="Content Placeholder 4">
            <a:extLst>
              <a:ext uri="{FF2B5EF4-FFF2-40B4-BE49-F238E27FC236}">
                <a16:creationId xmlns:a16="http://schemas.microsoft.com/office/drawing/2014/main" id="{2F093DC4-4B19-4FC0-BF27-7056CFF0CDA6}"/>
              </a:ext>
            </a:extLst>
          </p:cNvPr>
          <p:cNvSpPr>
            <a:spLocks noGrp="1"/>
          </p:cNvSpPr>
          <p:nvPr>
            <p:ph idx="1"/>
          </p:nvPr>
        </p:nvSpPr>
        <p:spPr>
          <a:xfrm>
            <a:off x="5699342" y="1989139"/>
            <a:ext cx="6268292" cy="4338637"/>
          </a:xfrm>
        </p:spPr>
        <p:txBody>
          <a:bodyPr/>
          <a:lstStyle/>
          <a:p>
            <a:r>
              <a:rPr lang="en-US" sz="2200" dirty="0">
                <a:effectLst/>
                <a:latin typeface="Calibri" panose="020F0502020204030204" pitchFamily="34" charset="0"/>
                <a:ea typeface="Calibri" panose="020F0502020204030204" pitchFamily="34" charset="0"/>
                <a:cs typeface="Times New Roman" panose="02020603050405020304" pitchFamily="18" charset="0"/>
              </a:rPr>
              <a:t>While the bench area expands during a time-out, the bench area does not extend beyond the 28-foot line.</a:t>
            </a:r>
          </a:p>
          <a:p>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Calibri" panose="020F0502020204030204" pitchFamily="34" charset="0"/>
                <a:ea typeface="Calibri" panose="020F0502020204030204" pitchFamily="34" charset="0"/>
                <a:cs typeface="Times New Roman" panose="02020603050405020304" pitchFamily="18" charset="0"/>
              </a:rPr>
              <a:t>Coaches and other bench personnel may not move to the extended bench area until the time-out begins to ensure bench personnel do not create inadvertent contact with opposing players still on the playing court.</a:t>
            </a:r>
          </a:p>
          <a:p>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Calibri" panose="020F0502020204030204" pitchFamily="34" charset="0"/>
                <a:ea typeface="Calibri" panose="020F0502020204030204" pitchFamily="34" charset="0"/>
                <a:cs typeface="Times New Roman" panose="02020603050405020304" pitchFamily="18" charset="0"/>
              </a:rPr>
              <a:t>Coaches who leave the expanded bench area to engage officials inappropriately are subject to a warning or bench technical foul.</a:t>
            </a:r>
          </a:p>
          <a:p>
            <a:pPr marL="0" indent="0">
              <a:buNone/>
            </a:pPr>
            <a:endParaRPr lang="en-US" dirty="0"/>
          </a:p>
        </p:txBody>
      </p:sp>
    </p:spTree>
    <p:extLst>
      <p:ext uri="{BB962C8B-B14F-4D97-AF65-F5344CB8AC3E}">
        <p14:creationId xmlns:p14="http://schemas.microsoft.com/office/powerpoint/2010/main" val="291475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8969-3B30-A3EE-B12C-49D682A3438B}"/>
              </a:ext>
            </a:extLst>
          </p:cNvPr>
          <p:cNvSpPr>
            <a:spLocks noGrp="1"/>
          </p:cNvSpPr>
          <p:nvPr>
            <p:ph type="title"/>
          </p:nvPr>
        </p:nvSpPr>
        <p:spPr/>
        <p:txBody>
          <a:bodyPr/>
          <a:lstStyle/>
          <a:p>
            <a:r>
              <a:rPr lang="en-US" dirty="0"/>
              <a:t>Sportsmanship	</a:t>
            </a:r>
          </a:p>
        </p:txBody>
      </p:sp>
      <p:sp>
        <p:nvSpPr>
          <p:cNvPr id="3" name="Content Placeholder 2">
            <a:extLst>
              <a:ext uri="{FF2B5EF4-FFF2-40B4-BE49-F238E27FC236}">
                <a16:creationId xmlns:a16="http://schemas.microsoft.com/office/drawing/2014/main" id="{A8C88648-09B3-9483-6310-48F72112588C}"/>
              </a:ext>
            </a:extLst>
          </p:cNvPr>
          <p:cNvSpPr>
            <a:spLocks noGrp="1"/>
          </p:cNvSpPr>
          <p:nvPr>
            <p:ph idx="1"/>
          </p:nvPr>
        </p:nvSpPr>
        <p:spPr/>
        <p:txBody>
          <a:bodyPr/>
          <a:lstStyle/>
          <a:p>
            <a:r>
              <a:rPr lang="en-US" dirty="0"/>
              <a:t>CIF Bylaw 503 Section M Article 9 </a:t>
            </a:r>
          </a:p>
          <a:p>
            <a:pPr lvl="1"/>
            <a:r>
              <a:rPr lang="en-US" dirty="0"/>
              <a:t>Spectator: If a spectator is ejected from a contest, it is the responsibility of the school to ensure that person does not attend the team’s next contest. If the same spectator is ejected a second time, it is the responsibility of the school to ensure that person does not attend any of the remaining contests for that season.</a:t>
            </a:r>
          </a:p>
          <a:p>
            <a:r>
              <a:rPr lang="en-US" dirty="0"/>
              <a:t>Protocol:</a:t>
            </a:r>
          </a:p>
          <a:p>
            <a:pPr lvl="1"/>
            <a:r>
              <a:rPr lang="en-US" dirty="0"/>
              <a:t>Identify the spectator to the school administrator</a:t>
            </a:r>
          </a:p>
          <a:p>
            <a:pPr lvl="1"/>
            <a:r>
              <a:rPr lang="en-US" dirty="0"/>
              <a:t>Report the ejection to the unit leader with as much detail as possible</a:t>
            </a:r>
          </a:p>
          <a:p>
            <a:pPr lvl="1"/>
            <a:r>
              <a:rPr lang="en-US" dirty="0"/>
              <a:t>Unit leader reports the ejection to Executive Director and/ or the Section Commissioner</a:t>
            </a:r>
          </a:p>
          <a:p>
            <a:endParaRPr lang="en-US" dirty="0"/>
          </a:p>
        </p:txBody>
      </p:sp>
      <p:sp>
        <p:nvSpPr>
          <p:cNvPr id="4" name="Footer Placeholder 3">
            <a:extLst>
              <a:ext uri="{FF2B5EF4-FFF2-40B4-BE49-F238E27FC236}">
                <a16:creationId xmlns:a16="http://schemas.microsoft.com/office/drawing/2014/main" id="{E4B05CB0-76E2-2E7A-3BD6-227AD65230BD}"/>
              </a:ext>
            </a:extLst>
          </p:cNvPr>
          <p:cNvSpPr>
            <a:spLocks noGrp="1"/>
          </p:cNvSpPr>
          <p:nvPr>
            <p:ph type="ftr" sz="quarter" idx="11"/>
          </p:nvPr>
        </p:nvSpPr>
        <p:spPr/>
        <p:txBody>
          <a:bodyPr/>
          <a:lstStyle/>
          <a:p>
            <a:pPr>
              <a:defRPr/>
            </a:pPr>
            <a:r>
              <a:rPr lang="en-US"/>
              <a:t>www.nfhs.org</a:t>
            </a:r>
            <a:endParaRPr lang="en-US" dirty="0"/>
          </a:p>
        </p:txBody>
      </p:sp>
    </p:spTree>
    <p:extLst>
      <p:ext uri="{BB962C8B-B14F-4D97-AF65-F5344CB8AC3E}">
        <p14:creationId xmlns:p14="http://schemas.microsoft.com/office/powerpoint/2010/main" val="2496657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DB368-E071-7C66-9AD9-6EE05E21801C}"/>
              </a:ext>
            </a:extLst>
          </p:cNvPr>
          <p:cNvSpPr>
            <a:spLocks noGrp="1"/>
          </p:cNvSpPr>
          <p:nvPr>
            <p:ph type="title"/>
          </p:nvPr>
        </p:nvSpPr>
        <p:spPr/>
        <p:txBody>
          <a:bodyPr/>
          <a:lstStyle/>
          <a:p>
            <a:r>
              <a:rPr lang="en-US" dirty="0"/>
              <a:t>CIF Guidelines on Touching Players	</a:t>
            </a:r>
          </a:p>
        </p:txBody>
      </p:sp>
      <p:sp>
        <p:nvSpPr>
          <p:cNvPr id="3" name="Content Placeholder 2">
            <a:extLst>
              <a:ext uri="{FF2B5EF4-FFF2-40B4-BE49-F238E27FC236}">
                <a16:creationId xmlns:a16="http://schemas.microsoft.com/office/drawing/2014/main" id="{A52C3A80-F935-A142-C90E-E7E507468F9E}"/>
              </a:ext>
            </a:extLst>
          </p:cNvPr>
          <p:cNvSpPr>
            <a:spLocks noGrp="1"/>
          </p:cNvSpPr>
          <p:nvPr>
            <p:ph idx="1"/>
          </p:nvPr>
        </p:nvSpPr>
        <p:spPr/>
        <p:txBody>
          <a:bodyPr/>
          <a:lstStyle/>
          <a:p>
            <a:pPr>
              <a:lnSpc>
                <a:spcPct val="100000"/>
              </a:lnSpc>
            </a:pPr>
            <a:r>
              <a:rPr lang="en-US" dirty="0"/>
              <a:t>We do not under any circumstances touch a player!</a:t>
            </a:r>
          </a:p>
          <a:p>
            <a:pPr>
              <a:lnSpc>
                <a:spcPct val="100000"/>
              </a:lnSpc>
            </a:pPr>
            <a:r>
              <a:rPr lang="en-US" dirty="0"/>
              <a:t>If a fight breaks out during your game, we are not to get involved.</a:t>
            </a:r>
          </a:p>
          <a:p>
            <a:pPr lvl="1">
              <a:lnSpc>
                <a:spcPct val="100000"/>
              </a:lnSpc>
            </a:pPr>
            <a:r>
              <a:rPr lang="en-US" dirty="0"/>
              <a:t>Do not get between players that have already started pushing or punching</a:t>
            </a:r>
          </a:p>
          <a:p>
            <a:pPr lvl="1">
              <a:lnSpc>
                <a:spcPct val="100000"/>
              </a:lnSpc>
            </a:pPr>
            <a:r>
              <a:rPr lang="en-US" dirty="0"/>
              <a:t>Do not pull players away from each other</a:t>
            </a:r>
          </a:p>
          <a:p>
            <a:pPr>
              <a:lnSpc>
                <a:spcPct val="100000"/>
              </a:lnSpc>
            </a:pPr>
            <a:r>
              <a:rPr lang="en-US" dirty="0"/>
              <a:t>Our job is to stay back and take notes</a:t>
            </a:r>
          </a:p>
          <a:p>
            <a:pPr lvl="1">
              <a:lnSpc>
                <a:spcPct val="100000"/>
              </a:lnSpc>
            </a:pPr>
            <a:r>
              <a:rPr lang="en-US" dirty="0"/>
              <a:t>Let the coaches address their players if need be</a:t>
            </a:r>
          </a:p>
          <a:p>
            <a:pPr lvl="1">
              <a:lnSpc>
                <a:spcPct val="100000"/>
              </a:lnSpc>
            </a:pPr>
            <a:r>
              <a:rPr lang="en-US" dirty="0"/>
              <a:t>Make sure that you are vigilant in who was involved and who came off the bench</a:t>
            </a:r>
          </a:p>
          <a:p>
            <a:pPr>
              <a:lnSpc>
                <a:spcPct val="100000"/>
              </a:lnSpc>
            </a:pPr>
            <a:r>
              <a:rPr lang="en-US" u="sng" dirty="0"/>
              <a:t>Officials will be suspended for contact with players</a:t>
            </a:r>
          </a:p>
          <a:p>
            <a:pPr lvl="1"/>
            <a:endParaRPr lang="en-US" dirty="0"/>
          </a:p>
          <a:p>
            <a:endParaRPr lang="en-US" dirty="0"/>
          </a:p>
        </p:txBody>
      </p:sp>
    </p:spTree>
    <p:extLst>
      <p:ext uri="{BB962C8B-B14F-4D97-AF65-F5344CB8AC3E}">
        <p14:creationId xmlns:p14="http://schemas.microsoft.com/office/powerpoint/2010/main" val="2584049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6BDDC-3588-EE3E-C7FD-F46E8F8D70C8}"/>
              </a:ext>
            </a:extLst>
          </p:cNvPr>
          <p:cNvSpPr>
            <a:spLocks noGrp="1"/>
          </p:cNvSpPr>
          <p:nvPr>
            <p:ph type="title"/>
          </p:nvPr>
        </p:nvSpPr>
        <p:spPr>
          <a:xfrm>
            <a:off x="940836" y="2296562"/>
            <a:ext cx="10515600" cy="1325563"/>
          </a:xfrm>
        </p:spPr>
        <p:txBody>
          <a:bodyPr>
            <a:normAutofit/>
          </a:bodyPr>
          <a:lstStyle/>
          <a:p>
            <a:pPr algn="ctr"/>
            <a:r>
              <a:rPr lang="en-US" sz="7200" dirty="0"/>
              <a:t>Questions &amp; Answers</a:t>
            </a:r>
          </a:p>
        </p:txBody>
      </p:sp>
    </p:spTree>
    <p:extLst>
      <p:ext uri="{BB962C8B-B14F-4D97-AF65-F5344CB8AC3E}">
        <p14:creationId xmlns:p14="http://schemas.microsoft.com/office/powerpoint/2010/main" val="2059777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5E0A-638B-8218-32F7-9225F323FE47}"/>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1256A728-5393-1ECA-740E-0DAC1DF570EE}"/>
              </a:ext>
            </a:extLst>
          </p:cNvPr>
          <p:cNvSpPr>
            <a:spLocks noGrp="1"/>
          </p:cNvSpPr>
          <p:nvPr>
            <p:ph idx="1"/>
          </p:nvPr>
        </p:nvSpPr>
        <p:spPr/>
        <p:txBody>
          <a:bodyPr/>
          <a:lstStyle/>
          <a:p>
            <a:pPr>
              <a:lnSpc>
                <a:spcPct val="150000"/>
              </a:lnSpc>
            </a:pPr>
            <a:r>
              <a:rPr lang="en-US" dirty="0"/>
              <a:t>Biweekly email highlighting POE and Plays </a:t>
            </a:r>
          </a:p>
          <a:p>
            <a:pPr lvl="1">
              <a:lnSpc>
                <a:spcPct val="150000"/>
              </a:lnSpc>
            </a:pPr>
            <a:r>
              <a:rPr lang="en-US" dirty="0"/>
              <a:t>Please share any video that you have questions on a play call</a:t>
            </a:r>
          </a:p>
          <a:p>
            <a:pPr>
              <a:lnSpc>
                <a:spcPct val="150000"/>
              </a:lnSpc>
            </a:pPr>
            <a:r>
              <a:rPr lang="en-US" dirty="0"/>
              <a:t>Video plays to pass on to your unit</a:t>
            </a:r>
          </a:p>
          <a:p>
            <a:pPr lvl="1">
              <a:lnSpc>
                <a:spcPct val="150000"/>
              </a:lnSpc>
            </a:pPr>
            <a:r>
              <a:rPr lang="en-US" dirty="0"/>
              <a:t>I will only be sending them to those identified as leaders of their units</a:t>
            </a:r>
          </a:p>
          <a:p>
            <a:pPr>
              <a:lnSpc>
                <a:spcPct val="150000"/>
              </a:lnSpc>
            </a:pPr>
            <a:r>
              <a:rPr lang="en-US" dirty="0"/>
              <a:t>Survey on which day of the week we should meet next season</a:t>
            </a:r>
          </a:p>
          <a:p>
            <a:pPr lvl="1"/>
            <a:endParaRPr lang="en-US" dirty="0"/>
          </a:p>
        </p:txBody>
      </p:sp>
    </p:spTree>
    <p:extLst>
      <p:ext uri="{BB962C8B-B14F-4D97-AF65-F5344CB8AC3E}">
        <p14:creationId xmlns:p14="http://schemas.microsoft.com/office/powerpoint/2010/main" val="1499620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3B0B06-B26B-01DF-3A98-4889B4D11788}"/>
              </a:ext>
            </a:extLst>
          </p:cNvPr>
          <p:cNvSpPr>
            <a:spLocks noGrp="1"/>
          </p:cNvSpPr>
          <p:nvPr>
            <p:ph type="title"/>
          </p:nvPr>
        </p:nvSpPr>
        <p:spPr/>
        <p:txBody>
          <a:bodyPr/>
          <a:lstStyle/>
          <a:p>
            <a:r>
              <a:rPr lang="en-US" dirty="0"/>
              <a:t>CIF Basketball 2023-24</a:t>
            </a:r>
          </a:p>
        </p:txBody>
      </p:sp>
      <p:sp>
        <p:nvSpPr>
          <p:cNvPr id="5" name="Content Placeholder 4">
            <a:extLst>
              <a:ext uri="{FF2B5EF4-FFF2-40B4-BE49-F238E27FC236}">
                <a16:creationId xmlns:a16="http://schemas.microsoft.com/office/drawing/2014/main" id="{995B6931-1038-1640-E17C-517070487691}"/>
              </a:ext>
            </a:extLst>
          </p:cNvPr>
          <p:cNvSpPr>
            <a:spLocks noGrp="1"/>
          </p:cNvSpPr>
          <p:nvPr>
            <p:ph idx="1"/>
          </p:nvPr>
        </p:nvSpPr>
        <p:spPr/>
        <p:txBody>
          <a:bodyPr/>
          <a:lstStyle/>
          <a:p>
            <a:pPr>
              <a:lnSpc>
                <a:spcPct val="150000"/>
              </a:lnSpc>
            </a:pPr>
            <a:r>
              <a:rPr lang="en-US" dirty="0"/>
              <a:t>Michael McNeilly</a:t>
            </a:r>
          </a:p>
          <a:p>
            <a:pPr>
              <a:lnSpc>
                <a:spcPct val="150000"/>
              </a:lnSpc>
            </a:pPr>
            <a:r>
              <a:rPr lang="en-US" dirty="0"/>
              <a:t>Email: </a:t>
            </a:r>
            <a:r>
              <a:rPr lang="en-US" dirty="0">
                <a:hlinkClick r:id="rId2"/>
              </a:rPr>
              <a:t>rulesinterpreterbasketball@gmail.com</a:t>
            </a:r>
            <a:endParaRPr lang="en-US" dirty="0"/>
          </a:p>
          <a:p>
            <a:pPr>
              <a:lnSpc>
                <a:spcPct val="150000"/>
              </a:lnSpc>
            </a:pPr>
            <a:r>
              <a:rPr lang="en-US" dirty="0"/>
              <a:t>Phone: 760-453-3293</a:t>
            </a:r>
          </a:p>
        </p:txBody>
      </p:sp>
    </p:spTree>
    <p:extLst>
      <p:ext uri="{BB962C8B-B14F-4D97-AF65-F5344CB8AC3E}">
        <p14:creationId xmlns:p14="http://schemas.microsoft.com/office/powerpoint/2010/main" val="68120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9BEC-0F53-40E5-9E07-C5CE61D96B10}"/>
              </a:ext>
            </a:extLst>
          </p:cNvPr>
          <p:cNvSpPr>
            <a:spLocks noGrp="1"/>
          </p:cNvSpPr>
          <p:nvPr>
            <p:ph type="title"/>
          </p:nvPr>
        </p:nvSpPr>
        <p:spPr/>
        <p:txBody>
          <a:bodyPr/>
          <a:lstStyle/>
          <a:p>
            <a:r>
              <a:rPr lang="en-US" dirty="0"/>
              <a:t>2023-24 NFHS Basketball </a:t>
            </a:r>
          </a:p>
        </p:txBody>
      </p:sp>
      <p:sp>
        <p:nvSpPr>
          <p:cNvPr id="3" name="Text Placeholder 2">
            <a:extLst>
              <a:ext uri="{FF2B5EF4-FFF2-40B4-BE49-F238E27FC236}">
                <a16:creationId xmlns:a16="http://schemas.microsoft.com/office/drawing/2014/main" id="{5F58A997-E5AE-4371-AB65-2EDC9C54D155}"/>
              </a:ext>
            </a:extLst>
          </p:cNvPr>
          <p:cNvSpPr>
            <a:spLocks noGrp="1"/>
          </p:cNvSpPr>
          <p:nvPr>
            <p:ph type="body" idx="1"/>
          </p:nvPr>
        </p:nvSpPr>
        <p:spPr/>
        <p:txBody>
          <a:bodyPr/>
          <a:lstStyle/>
          <a:p>
            <a:r>
              <a:rPr lang="en-US" altLang="en-US" dirty="0">
                <a:latin typeface="Calibri" panose="020F0502020204030204" pitchFamily="34" charset="0"/>
                <a:cs typeface="Calibri" panose="020F0502020204030204" pitchFamily="34" charset="0"/>
              </a:rPr>
              <a:t>Rules Changes</a:t>
            </a:r>
          </a:p>
        </p:txBody>
      </p:sp>
    </p:spTree>
    <p:extLst>
      <p:ext uri="{BB962C8B-B14F-4D97-AF65-F5344CB8AC3E}">
        <p14:creationId xmlns:p14="http://schemas.microsoft.com/office/powerpoint/2010/main" val="360977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7C79-5622-4BB1-BAC1-6930262DA8B0}"/>
              </a:ext>
            </a:extLst>
          </p:cNvPr>
          <p:cNvSpPr>
            <a:spLocks noGrp="1"/>
          </p:cNvSpPr>
          <p:nvPr>
            <p:ph type="title"/>
          </p:nvPr>
        </p:nvSpPr>
        <p:spPr>
          <a:xfrm>
            <a:off x="1988687" y="549041"/>
            <a:ext cx="10026649" cy="1204912"/>
          </a:xfrm>
        </p:spPr>
        <p:txBody>
          <a:bodyPr/>
          <a:lstStyle/>
          <a:p>
            <a:r>
              <a:rPr lang="en-US" dirty="0"/>
              <a:t>UNIFORMS </a:t>
            </a:r>
            <a:br>
              <a:rPr lang="en-US" dirty="0"/>
            </a:br>
            <a:r>
              <a:rPr lang="en-US" dirty="0"/>
              <a:t>3-4-5</a:t>
            </a:r>
          </a:p>
        </p:txBody>
      </p:sp>
      <p:sp>
        <p:nvSpPr>
          <p:cNvPr id="4" name="Footer Placeholder 3">
            <a:extLst>
              <a:ext uri="{FF2B5EF4-FFF2-40B4-BE49-F238E27FC236}">
                <a16:creationId xmlns:a16="http://schemas.microsoft.com/office/drawing/2014/main" id="{92153579-9EB1-42E0-9BF8-2C4FC0CC8AD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www.nfhs.org</a:t>
            </a:r>
          </a:p>
        </p:txBody>
      </p:sp>
      <p:sp>
        <p:nvSpPr>
          <p:cNvPr id="7" name="TextBox 6">
            <a:extLst>
              <a:ext uri="{FF2B5EF4-FFF2-40B4-BE49-F238E27FC236}">
                <a16:creationId xmlns:a16="http://schemas.microsoft.com/office/drawing/2014/main" id="{D19F169B-6821-4557-A764-C670D084A562}"/>
              </a:ext>
            </a:extLst>
          </p:cNvPr>
          <p:cNvSpPr txBox="1"/>
          <p:nvPr/>
        </p:nvSpPr>
        <p:spPr>
          <a:xfrm>
            <a:off x="6988629" y="2148995"/>
            <a:ext cx="5203371" cy="452431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rPr>
              <a:t>Teammates may wear multiple styles of uniform bottoms including shorts, skirts or pants, so long as they are like-colored.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rPr>
              <a:t>Not all team members need to wear the same style.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rPr>
              <a:t>However, all styles must meet uniform requirements for visible manufacturer logos and trademarks.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endParaRPr>
          </a:p>
        </p:txBody>
      </p:sp>
      <p:pic>
        <p:nvPicPr>
          <p:cNvPr id="6" name="Picture 5" descr="A picture containing footwear, silhouette, text, clothing&#10;&#10;Description automatically generated">
            <a:extLst>
              <a:ext uri="{FF2B5EF4-FFF2-40B4-BE49-F238E27FC236}">
                <a16:creationId xmlns:a16="http://schemas.microsoft.com/office/drawing/2014/main" id="{94BA4079-E964-63D9-3FDA-25B10BC97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411" y="2148995"/>
            <a:ext cx="5375748" cy="3895469"/>
          </a:xfrm>
          <a:prstGeom prst="rect">
            <a:avLst/>
          </a:prstGeom>
        </p:spPr>
      </p:pic>
    </p:spTree>
    <p:extLst>
      <p:ext uri="{BB962C8B-B14F-4D97-AF65-F5344CB8AC3E}">
        <p14:creationId xmlns:p14="http://schemas.microsoft.com/office/powerpoint/2010/main" val="76592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5A3D-39ED-4761-A109-EC199F30586C}"/>
              </a:ext>
            </a:extLst>
          </p:cNvPr>
          <p:cNvSpPr>
            <a:spLocks noGrp="1"/>
          </p:cNvSpPr>
          <p:nvPr>
            <p:ph type="title"/>
          </p:nvPr>
        </p:nvSpPr>
        <p:spPr/>
        <p:txBody>
          <a:bodyPr/>
          <a:lstStyle/>
          <a:p>
            <a:r>
              <a:rPr lang="en-US" dirty="0"/>
              <a:t>Team Member’s Equipment, Apparel</a:t>
            </a:r>
            <a:br>
              <a:rPr lang="en-US" dirty="0"/>
            </a:br>
            <a:r>
              <a:rPr lang="en-US" dirty="0"/>
              <a:t>3-5-6</a:t>
            </a:r>
          </a:p>
        </p:txBody>
      </p:sp>
      <p:sp>
        <p:nvSpPr>
          <p:cNvPr id="4" name="Footer Placeholder 3">
            <a:extLst>
              <a:ext uri="{FF2B5EF4-FFF2-40B4-BE49-F238E27FC236}">
                <a16:creationId xmlns:a16="http://schemas.microsoft.com/office/drawing/2014/main" id="{C01C81C4-39B4-4E29-9654-BDE8AFD6F3D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www.nfhs.org</a:t>
            </a:r>
          </a:p>
        </p:txBody>
      </p:sp>
      <p:sp>
        <p:nvSpPr>
          <p:cNvPr id="12" name="TextBox 11">
            <a:extLst>
              <a:ext uri="{FF2B5EF4-FFF2-40B4-BE49-F238E27FC236}">
                <a16:creationId xmlns:a16="http://schemas.microsoft.com/office/drawing/2014/main" id="{6F466E3C-7362-4D51-AAA7-2B2447CFA41F}"/>
              </a:ext>
            </a:extLst>
          </p:cNvPr>
          <p:cNvSpPr txBox="1"/>
          <p:nvPr/>
        </p:nvSpPr>
        <p:spPr>
          <a:xfrm>
            <a:off x="7540487" y="2093843"/>
            <a:ext cx="4427147" cy="2308324"/>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rPr>
              <a:t>If the visiting team is wearing undershirts with their dark jerseys, the undershirts may now be a single solid color similar to the torso of the jersey or solid black.</a:t>
            </a:r>
          </a:p>
        </p:txBody>
      </p:sp>
      <p:pic>
        <p:nvPicPr>
          <p:cNvPr id="5" name="Picture 4">
            <a:extLst>
              <a:ext uri="{FF2B5EF4-FFF2-40B4-BE49-F238E27FC236}">
                <a16:creationId xmlns:a16="http://schemas.microsoft.com/office/drawing/2014/main" id="{32225A11-272E-30CD-D178-8B1F328945A2}"/>
              </a:ext>
            </a:extLst>
          </p:cNvPr>
          <p:cNvPicPr>
            <a:picLocks noChangeAspect="1"/>
          </p:cNvPicPr>
          <p:nvPr/>
        </p:nvPicPr>
        <p:blipFill>
          <a:blip r:embed="rId3"/>
          <a:stretch>
            <a:fillRect/>
          </a:stretch>
        </p:blipFill>
        <p:spPr>
          <a:xfrm>
            <a:off x="1430547" y="2089353"/>
            <a:ext cx="5998984" cy="4243184"/>
          </a:xfrm>
          <a:prstGeom prst="rect">
            <a:avLst/>
          </a:prstGeom>
        </p:spPr>
      </p:pic>
    </p:spTree>
    <p:extLst>
      <p:ext uri="{BB962C8B-B14F-4D97-AF65-F5344CB8AC3E}">
        <p14:creationId xmlns:p14="http://schemas.microsoft.com/office/powerpoint/2010/main" val="350982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5A3D-39ED-4761-A109-EC199F30586C}"/>
              </a:ext>
            </a:extLst>
          </p:cNvPr>
          <p:cNvSpPr>
            <a:spLocks noGrp="1"/>
          </p:cNvSpPr>
          <p:nvPr>
            <p:ph type="title"/>
          </p:nvPr>
        </p:nvSpPr>
        <p:spPr/>
        <p:txBody>
          <a:bodyPr/>
          <a:lstStyle/>
          <a:p>
            <a:r>
              <a:rPr lang="en-US" dirty="0"/>
              <a:t>Team Member’s Equipment, Apparel</a:t>
            </a:r>
            <a:br>
              <a:rPr lang="en-US" dirty="0"/>
            </a:br>
            <a:r>
              <a:rPr lang="en-US" dirty="0"/>
              <a:t>3-5-6</a:t>
            </a:r>
          </a:p>
        </p:txBody>
      </p:sp>
      <p:sp>
        <p:nvSpPr>
          <p:cNvPr id="4" name="Footer Placeholder 3">
            <a:extLst>
              <a:ext uri="{FF2B5EF4-FFF2-40B4-BE49-F238E27FC236}">
                <a16:creationId xmlns:a16="http://schemas.microsoft.com/office/drawing/2014/main" id="{C01C81C4-39B4-4E29-9654-BDE8AFD6F3D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www.nfhs.org</a:t>
            </a:r>
          </a:p>
        </p:txBody>
      </p:sp>
      <p:sp>
        <p:nvSpPr>
          <p:cNvPr id="12" name="TextBox 11">
            <a:extLst>
              <a:ext uri="{FF2B5EF4-FFF2-40B4-BE49-F238E27FC236}">
                <a16:creationId xmlns:a16="http://schemas.microsoft.com/office/drawing/2014/main" id="{6F466E3C-7362-4D51-AAA7-2B2447CFA41F}"/>
              </a:ext>
            </a:extLst>
          </p:cNvPr>
          <p:cNvSpPr txBox="1"/>
          <p:nvPr/>
        </p:nvSpPr>
        <p:spPr>
          <a:xfrm>
            <a:off x="6749144" y="2093843"/>
            <a:ext cx="4855028" cy="335476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rPr>
              <a:t>Team members in this </a:t>
            </a:r>
            <a:r>
              <a:rPr kumimoji="0" lang="en-US" sz="2400" b="0" i="0" u="none" strike="noStrike" kern="1200" cap="none" spc="0" normalizeH="0" baseline="0" noProof="0" dirty="0" err="1">
                <a:ln>
                  <a:noFill/>
                </a:ln>
                <a:solidFill>
                  <a:srgbClr val="414B56"/>
                </a:solidFill>
                <a:effectLst/>
                <a:uLnTx/>
                <a:uFillTx/>
                <a:latin typeface="Calibri"/>
                <a:ea typeface="+mn-ea"/>
                <a:cs typeface="Arial" pitchFamily="34" charset="0"/>
              </a:rPr>
              <a:t>PlayPic</a:t>
            </a:r>
            <a:r>
              <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rPr>
              <a:t> may wear either solid black or solid red undershirts, but players on the same team cannot wear both.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rPr>
              <a:t>If players choose to wear an undershirt, all undershirts must be the same color.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14B56"/>
              </a:solidFill>
              <a:effectLst/>
              <a:uLnTx/>
              <a:uFillTx/>
              <a:latin typeface="Arial" pitchFamily="34" charset="0"/>
              <a:ea typeface="+mn-ea"/>
              <a:cs typeface="Arial" pitchFamily="34" charset="0"/>
            </a:endParaRPr>
          </a:p>
        </p:txBody>
      </p:sp>
      <p:pic>
        <p:nvPicPr>
          <p:cNvPr id="1026" name="Picture 2">
            <a:extLst>
              <a:ext uri="{FF2B5EF4-FFF2-40B4-BE49-F238E27FC236}">
                <a16:creationId xmlns:a16="http://schemas.microsoft.com/office/drawing/2014/main" id="{11B0E8FE-637B-4786-96D4-3FBBFBB68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2228174"/>
            <a:ext cx="4764790" cy="365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728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0D9FD8-631F-4B2E-8465-0BA39B09A76C}"/>
              </a:ext>
            </a:extLst>
          </p:cNvPr>
          <p:cNvSpPr>
            <a:spLocks noGrp="1"/>
          </p:cNvSpPr>
          <p:nvPr>
            <p:ph type="title"/>
          </p:nvPr>
        </p:nvSpPr>
        <p:spPr/>
        <p:txBody>
          <a:bodyPr/>
          <a:lstStyle/>
          <a:p>
            <a:r>
              <a:rPr lang="en-US" dirty="0"/>
              <a:t>Uniforms, Equipment and apparel</a:t>
            </a:r>
          </a:p>
        </p:txBody>
      </p:sp>
      <p:sp>
        <p:nvSpPr>
          <p:cNvPr id="5" name="Content Placeholder 4">
            <a:extLst>
              <a:ext uri="{FF2B5EF4-FFF2-40B4-BE49-F238E27FC236}">
                <a16:creationId xmlns:a16="http://schemas.microsoft.com/office/drawing/2014/main" id="{2F093DC4-4B19-4FC0-BF27-7056CFF0CDA6}"/>
              </a:ext>
            </a:extLst>
          </p:cNvPr>
          <p:cNvSpPr>
            <a:spLocks noGrp="1"/>
          </p:cNvSpPr>
          <p:nvPr>
            <p:ph idx="1"/>
          </p:nvPr>
        </p:nvSpPr>
        <p:spPr>
          <a:xfrm>
            <a:off x="4822521" y="1989139"/>
            <a:ext cx="7145113" cy="4338637"/>
          </a:xfrm>
        </p:spPr>
        <p:txBody>
          <a:bodyPr/>
          <a:lstStyle/>
          <a:p>
            <a:r>
              <a:rPr lang="en-US" sz="2100" dirty="0">
                <a:effectLst/>
                <a:latin typeface="Calibri" panose="020F0502020204030204" pitchFamily="34" charset="0"/>
                <a:ea typeface="Calibri" panose="020F0502020204030204" pitchFamily="34" charset="0"/>
                <a:cs typeface="Times New Roman" panose="02020603050405020304" pitchFamily="18" charset="0"/>
              </a:rPr>
              <a:t>Arm sleeves, knee sleeves, lowe</a:t>
            </a:r>
            <a:r>
              <a:rPr lang="en-US" sz="2100" dirty="0">
                <a:latin typeface="Calibri" panose="020F0502020204030204" pitchFamily="34" charset="0"/>
                <a:ea typeface="Calibri" panose="020F0502020204030204" pitchFamily="34" charset="0"/>
                <a:cs typeface="Times New Roman" panose="02020603050405020304" pitchFamily="18" charset="0"/>
              </a:rPr>
              <a:t>r leg sleeves, compression shorts and tights are permissible.</a:t>
            </a:r>
          </a:p>
          <a:p>
            <a:endParaRPr lang="en-US" sz="2100" dirty="0">
              <a:latin typeface="Calibri" panose="020F0502020204030204" pitchFamily="34" charset="0"/>
              <a:ea typeface="Calibri" panose="020F0502020204030204" pitchFamily="34" charset="0"/>
              <a:cs typeface="Times New Roman" panose="02020603050405020304" pitchFamily="18" charset="0"/>
            </a:endParaRPr>
          </a:p>
          <a:p>
            <a:r>
              <a:rPr lang="en-US" sz="2100" dirty="0">
                <a:effectLst/>
                <a:latin typeface="Calibri" panose="020F0502020204030204" pitchFamily="34" charset="0"/>
                <a:ea typeface="Calibri" panose="020F0502020204030204" pitchFamily="34" charset="0"/>
                <a:cs typeface="Times New Roman" panose="02020603050405020304" pitchFamily="18" charset="0"/>
              </a:rPr>
              <a:t>Anything worn on the arm and/or leg is a sleeve, except a knee brace, and shall meet the color rest</a:t>
            </a:r>
            <a:r>
              <a:rPr lang="en-US" sz="2100" dirty="0">
                <a:latin typeface="Calibri" panose="020F0502020204030204" pitchFamily="34" charset="0"/>
                <a:ea typeface="Calibri" panose="020F0502020204030204" pitchFamily="34" charset="0"/>
                <a:cs typeface="Times New Roman" panose="02020603050405020304" pitchFamily="18" charset="0"/>
              </a:rPr>
              <a:t>rictions.</a:t>
            </a:r>
          </a:p>
          <a:p>
            <a:endParaRPr lang="en-US" sz="2100" dirty="0">
              <a:latin typeface="Calibri" panose="020F0502020204030204" pitchFamily="34" charset="0"/>
              <a:ea typeface="Calibri" panose="020F0502020204030204" pitchFamily="34" charset="0"/>
              <a:cs typeface="Times New Roman" panose="02020603050405020304" pitchFamily="18" charset="0"/>
            </a:endParaRPr>
          </a:p>
          <a:p>
            <a:r>
              <a:rPr lang="en-US" sz="2100" dirty="0">
                <a:effectLst/>
                <a:latin typeface="Calibri" panose="020F0502020204030204" pitchFamily="34" charset="0"/>
                <a:ea typeface="Calibri" panose="020F0502020204030204" pitchFamily="34" charset="0"/>
                <a:cs typeface="Times New Roman" panose="02020603050405020304" pitchFamily="18" charset="0"/>
              </a:rPr>
              <a:t>Sleeves/tights and compression shorts shall be black, white, beige or the predominant color of the jersey and the same color shall </a:t>
            </a:r>
            <a:r>
              <a:rPr lang="en-US" sz="2100" dirty="0">
                <a:latin typeface="Calibri" panose="020F0502020204030204" pitchFamily="34" charset="0"/>
                <a:ea typeface="Calibri" panose="020F0502020204030204" pitchFamily="34" charset="0"/>
                <a:cs typeface="Times New Roman" panose="02020603050405020304" pitchFamily="18" charset="0"/>
              </a:rPr>
              <a:t>be worn by teammates.</a:t>
            </a:r>
          </a:p>
          <a:p>
            <a:endParaRPr lang="en-US" sz="2100" dirty="0">
              <a:latin typeface="Calibri" panose="020F0502020204030204" pitchFamily="34" charset="0"/>
              <a:ea typeface="Calibri" panose="020F0502020204030204" pitchFamily="34" charset="0"/>
              <a:cs typeface="Times New Roman" panose="02020603050405020304" pitchFamily="18" charset="0"/>
            </a:endParaRPr>
          </a:p>
          <a:p>
            <a:r>
              <a:rPr lang="en-US" sz="2100" dirty="0">
                <a:effectLst/>
                <a:latin typeface="Calibri" panose="020F0502020204030204" pitchFamily="34" charset="0"/>
                <a:ea typeface="Calibri" panose="020F0502020204030204" pitchFamily="34" charset="0"/>
                <a:cs typeface="Times New Roman" panose="02020603050405020304" pitchFamily="18" charset="0"/>
              </a:rPr>
              <a:t>All sleeves/tights </a:t>
            </a:r>
            <a:r>
              <a:rPr lang="en-US" sz="2100" dirty="0">
                <a:latin typeface="Calibri" panose="020F0502020204030204" pitchFamily="34" charset="0"/>
                <a:ea typeface="Calibri" panose="020F0502020204030204" pitchFamily="34" charset="0"/>
                <a:cs typeface="Times New Roman" panose="02020603050405020304" pitchFamily="18" charset="0"/>
              </a:rPr>
              <a:t>and compression shorts shall be the same solid color and shall be the same color as any headband or wristband worn.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2" name="Picture 1">
            <a:extLst>
              <a:ext uri="{FF2B5EF4-FFF2-40B4-BE49-F238E27FC236}">
                <a16:creationId xmlns:a16="http://schemas.microsoft.com/office/drawing/2014/main" id="{EAB2E77A-43CB-7E56-1EF8-0EE89F8B6360}"/>
              </a:ext>
            </a:extLst>
          </p:cNvPr>
          <p:cNvPicPr>
            <a:picLocks noChangeAspect="1"/>
          </p:cNvPicPr>
          <p:nvPr/>
        </p:nvPicPr>
        <p:blipFill>
          <a:blip r:embed="rId3"/>
          <a:stretch>
            <a:fillRect/>
          </a:stretch>
        </p:blipFill>
        <p:spPr>
          <a:xfrm>
            <a:off x="1436262" y="2082589"/>
            <a:ext cx="3206774" cy="4151736"/>
          </a:xfrm>
          <a:prstGeom prst="rect">
            <a:avLst/>
          </a:prstGeom>
        </p:spPr>
      </p:pic>
    </p:spTree>
    <p:extLst>
      <p:ext uri="{BB962C8B-B14F-4D97-AF65-F5344CB8AC3E}">
        <p14:creationId xmlns:p14="http://schemas.microsoft.com/office/powerpoint/2010/main" val="5356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B157-24D6-40BC-908E-92E080655BB3}"/>
              </a:ext>
            </a:extLst>
          </p:cNvPr>
          <p:cNvSpPr>
            <a:spLocks noGrp="1"/>
          </p:cNvSpPr>
          <p:nvPr>
            <p:ph type="title"/>
          </p:nvPr>
        </p:nvSpPr>
        <p:spPr/>
        <p:txBody>
          <a:bodyPr/>
          <a:lstStyle/>
          <a:p>
            <a:r>
              <a:rPr lang="en-US" dirty="0"/>
              <a:t>BONUS FREE THROWS </a:t>
            </a:r>
            <a:br>
              <a:rPr lang="en-US" dirty="0"/>
            </a:br>
            <a:r>
              <a:rPr lang="en-US" dirty="0"/>
              <a:t>4-8-1</a:t>
            </a:r>
          </a:p>
        </p:txBody>
      </p:sp>
      <p:sp>
        <p:nvSpPr>
          <p:cNvPr id="4" name="Footer Placeholder 3">
            <a:extLst>
              <a:ext uri="{FF2B5EF4-FFF2-40B4-BE49-F238E27FC236}">
                <a16:creationId xmlns:a16="http://schemas.microsoft.com/office/drawing/2014/main" id="{1094BFE0-8665-4AF3-98F6-9633786CBC8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www.nfhs.org</a:t>
            </a:r>
          </a:p>
        </p:txBody>
      </p:sp>
      <p:sp>
        <p:nvSpPr>
          <p:cNvPr id="6" name="TextBox 5">
            <a:extLst>
              <a:ext uri="{FF2B5EF4-FFF2-40B4-BE49-F238E27FC236}">
                <a16:creationId xmlns:a16="http://schemas.microsoft.com/office/drawing/2014/main" id="{032391F4-56CA-4FF1-86B9-401A0FC255F3}"/>
              </a:ext>
            </a:extLst>
          </p:cNvPr>
          <p:cNvSpPr txBox="1"/>
          <p:nvPr/>
        </p:nvSpPr>
        <p:spPr>
          <a:xfrm>
            <a:off x="6864263" y="2067930"/>
            <a:ext cx="5157662" cy="421653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rPr>
              <a:t>Two free throws will now be awarded for all common fouls, except for a player-control foul or team-control foul, beginning with the fifth team foul in each quarter.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rPr>
              <a:t>Team fouls will be reset to zero at the end of each quarter, excluding the fourth quarter if an overtime period is needed.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14B56"/>
              </a:solidFill>
              <a:effectLst/>
              <a:uLnTx/>
              <a:uFillTx/>
              <a:latin typeface="Calibri"/>
              <a:ea typeface="+mn-ea"/>
              <a:cs typeface="Arial" pitchFamily="34" charset="0"/>
            </a:endParaRPr>
          </a:p>
        </p:txBody>
      </p:sp>
      <p:pic>
        <p:nvPicPr>
          <p:cNvPr id="3" name="Picture 2">
            <a:extLst>
              <a:ext uri="{FF2B5EF4-FFF2-40B4-BE49-F238E27FC236}">
                <a16:creationId xmlns:a16="http://schemas.microsoft.com/office/drawing/2014/main" id="{36733C11-8FD0-342C-7FC4-B97529DD7332}"/>
              </a:ext>
            </a:extLst>
          </p:cNvPr>
          <p:cNvPicPr>
            <a:picLocks noChangeAspect="1"/>
          </p:cNvPicPr>
          <p:nvPr/>
        </p:nvPicPr>
        <p:blipFill>
          <a:blip r:embed="rId3"/>
          <a:stretch>
            <a:fillRect/>
          </a:stretch>
        </p:blipFill>
        <p:spPr>
          <a:xfrm>
            <a:off x="1425321" y="2073263"/>
            <a:ext cx="5157663" cy="3913971"/>
          </a:xfrm>
          <a:prstGeom prst="rect">
            <a:avLst/>
          </a:prstGeom>
        </p:spPr>
      </p:pic>
    </p:spTree>
    <p:extLst>
      <p:ext uri="{BB962C8B-B14F-4D97-AF65-F5344CB8AC3E}">
        <p14:creationId xmlns:p14="http://schemas.microsoft.com/office/powerpoint/2010/main" val="235758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0CAA-C4EF-476F-A12C-89C4BD6C0041}"/>
              </a:ext>
            </a:extLst>
          </p:cNvPr>
          <p:cNvSpPr>
            <a:spLocks noGrp="1"/>
          </p:cNvSpPr>
          <p:nvPr>
            <p:ph type="title"/>
          </p:nvPr>
        </p:nvSpPr>
        <p:spPr/>
        <p:txBody>
          <a:bodyPr/>
          <a:lstStyle/>
          <a:p>
            <a:r>
              <a:rPr lang="en-US" dirty="0"/>
              <a:t>Resumption of play procedure, throw-ins 7-5-2 </a:t>
            </a:r>
            <a:r>
              <a:rPr lang="en-US" cap="none" dirty="0"/>
              <a:t>thru</a:t>
            </a:r>
            <a:r>
              <a:rPr lang="en-US" dirty="0"/>
              <a:t> 4 (NEW)</a:t>
            </a:r>
          </a:p>
        </p:txBody>
      </p:sp>
      <p:sp>
        <p:nvSpPr>
          <p:cNvPr id="4" name="Footer Placeholder 3">
            <a:extLst>
              <a:ext uri="{FF2B5EF4-FFF2-40B4-BE49-F238E27FC236}">
                <a16:creationId xmlns:a16="http://schemas.microsoft.com/office/drawing/2014/main" id="{C3B46FBD-7335-4981-9B5A-5DAC3B512CD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www.nfhs.org</a:t>
            </a:r>
          </a:p>
        </p:txBody>
      </p:sp>
      <p:sp>
        <p:nvSpPr>
          <p:cNvPr id="7" name="Content Placeholder 6">
            <a:extLst>
              <a:ext uri="{FF2B5EF4-FFF2-40B4-BE49-F238E27FC236}">
                <a16:creationId xmlns:a16="http://schemas.microsoft.com/office/drawing/2014/main" id="{5B55128C-2AD7-4273-B812-1C21E4B71D2E}"/>
              </a:ext>
            </a:extLst>
          </p:cNvPr>
          <p:cNvSpPr>
            <a:spLocks noGrp="1"/>
          </p:cNvSpPr>
          <p:nvPr>
            <p:ph idx="1"/>
          </p:nvPr>
        </p:nvSpPr>
        <p:spPr/>
        <p:txBody>
          <a:bodyPr/>
          <a:lstStyle/>
          <a:p>
            <a:r>
              <a:rPr lang="en-US" sz="2400" dirty="0"/>
              <a:t>After a violation or a foul before the bonus is in effect by either team or any other stoppage in play, the throw-in location will be determined by the location of the violation/foul or the location of the ball when the stoppage occurs:</a:t>
            </a:r>
          </a:p>
          <a:p>
            <a:pPr lvl="1">
              <a:buFont typeface="Wingdings" panose="05000000000000000000" pitchFamily="2" charset="2"/>
              <a:buChar char="§"/>
            </a:pPr>
            <a:r>
              <a:rPr lang="en-US" sz="2200" b="1" dirty="0"/>
              <a:t>Frontcourt throw-in – </a:t>
            </a:r>
            <a:r>
              <a:rPr lang="en-US" sz="2200" dirty="0"/>
              <a:t>one of the newly established four designated spots (28-foot mark along each sideline or 3-feet outside the lane line along the end line).</a:t>
            </a:r>
          </a:p>
          <a:p>
            <a:pPr lvl="1">
              <a:buFont typeface="Wingdings" panose="05000000000000000000" pitchFamily="2" charset="2"/>
              <a:buChar char="§"/>
            </a:pPr>
            <a:r>
              <a:rPr lang="en-US" sz="2200" b="1" dirty="0"/>
              <a:t>Backcourt throw-in – </a:t>
            </a:r>
            <a:r>
              <a:rPr lang="en-US" sz="2200" dirty="0"/>
              <a:t>the designated spot nearest the foul, violation or other stoppage.</a:t>
            </a:r>
          </a:p>
          <a:p>
            <a:endParaRPr lang="en-US" dirty="0"/>
          </a:p>
        </p:txBody>
      </p:sp>
    </p:spTree>
    <p:extLst>
      <p:ext uri="{BB962C8B-B14F-4D97-AF65-F5344CB8AC3E}">
        <p14:creationId xmlns:p14="http://schemas.microsoft.com/office/powerpoint/2010/main" val="3294691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23 NFHS Stock Sport Rules PowerPoint_Wide Format" id="{2C613D6D-A11F-4642-B96F-E66B297F7DD4}" vid="{3BEFE2AE-B905-4F82-9BA1-070DD3A9A1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2748</Words>
  <Application>Microsoft Office PowerPoint</Application>
  <PresentationFormat>Widescreen</PresentationFormat>
  <Paragraphs>220</Paragraphs>
  <Slides>25</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Courier New</vt:lpstr>
      <vt:lpstr>Times New Roman</vt:lpstr>
      <vt:lpstr>Wingdings</vt:lpstr>
      <vt:lpstr>Office Theme</vt:lpstr>
      <vt:lpstr>2_Office Theme</vt:lpstr>
      <vt:lpstr>Basketball 2023-24</vt:lpstr>
      <vt:lpstr>CIF Basketball 2023-24</vt:lpstr>
      <vt:lpstr>2023-24 NFHS Basketball </vt:lpstr>
      <vt:lpstr>UNIFORMS  3-4-5</vt:lpstr>
      <vt:lpstr>Team Member’s Equipment, Apparel 3-5-6</vt:lpstr>
      <vt:lpstr>Team Member’s Equipment, Apparel 3-5-6</vt:lpstr>
      <vt:lpstr>Uniforms, Equipment and apparel</vt:lpstr>
      <vt:lpstr>BONUS FREE THROWS  4-8-1</vt:lpstr>
      <vt:lpstr>Resumption of play procedure, throw-ins 7-5-2 thru 4 (NEW)</vt:lpstr>
      <vt:lpstr>Resumption of play procedure, throw-ins [7-5-2 thru 4 (NEW)]</vt:lpstr>
      <vt:lpstr>THROW-INS — PROPER LOCATIONS</vt:lpstr>
      <vt:lpstr>Out of BOUNDS  9-3-3</vt:lpstr>
      <vt:lpstr>Questions &amp; Answers</vt:lpstr>
      <vt:lpstr>2023-24 NFHS Basketball</vt:lpstr>
      <vt:lpstr>End-of-game protocols</vt:lpstr>
      <vt:lpstr>End-of-game protocols</vt:lpstr>
      <vt:lpstr>End-of-game protocols</vt:lpstr>
      <vt:lpstr>End-of-game protocols</vt:lpstr>
      <vt:lpstr>BENCH DECORUM</vt:lpstr>
      <vt:lpstr>BENCH DECORUM</vt:lpstr>
      <vt:lpstr>Sportsmanship </vt:lpstr>
      <vt:lpstr>CIF Guidelines on Touching Players </vt:lpstr>
      <vt:lpstr>Questions &amp; Answers</vt:lpstr>
      <vt:lpstr>Conclusion  </vt:lpstr>
      <vt:lpstr>CIF Basketball 2023-24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Basketball 2023-24</dc:title>
  <dc:creator>Michael McNeilly</dc:creator>
  <cp:lastModifiedBy>Michael McNeilly</cp:lastModifiedBy>
  <cp:revision>1</cp:revision>
  <dcterms:created xsi:type="dcterms:W3CDTF">2023-07-29T16:54:39Z</dcterms:created>
  <dcterms:modified xsi:type="dcterms:W3CDTF">2023-10-11T00:44:28Z</dcterms:modified>
</cp:coreProperties>
</file>