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7" r:id="rId2"/>
    <p:sldId id="332" r:id="rId3"/>
    <p:sldId id="262" r:id="rId4"/>
    <p:sldId id="311" r:id="rId5"/>
    <p:sldId id="315" r:id="rId6"/>
    <p:sldId id="316" r:id="rId7"/>
    <p:sldId id="317" r:id="rId8"/>
    <p:sldId id="318" r:id="rId9"/>
    <p:sldId id="299" r:id="rId10"/>
    <p:sldId id="1327" r:id="rId11"/>
    <p:sldId id="1329" r:id="rId12"/>
    <p:sldId id="1330" r:id="rId13"/>
    <p:sldId id="1332" r:id="rId14"/>
    <p:sldId id="300" r:id="rId15"/>
    <p:sldId id="474" r:id="rId16"/>
    <p:sldId id="1337" r:id="rId1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937" autoAdjust="0"/>
    <p:restoredTop sz="50884" autoAdjust="0"/>
  </p:normalViewPr>
  <p:slideViewPr>
    <p:cSldViewPr snapToGrid="0">
      <p:cViewPr>
        <p:scale>
          <a:sx n="70" d="100"/>
          <a:sy n="70" d="100"/>
        </p:scale>
        <p:origin x="-72" y="-72"/>
      </p:cViewPr>
      <p:guideLst>
        <p:guide orient="horz" pos="213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5684"/>
    </p:cViewPr>
  </p:sorter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8/6/2022</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8/6/2022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6" y="4416429"/>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extLst>
      <p:ext uri="{BB962C8B-B14F-4D97-AF65-F5344CB8AC3E}">
        <p14:creationId xmlns:p14="http://schemas.microsoft.com/office/powerpoint/2010/main" val="311012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r>
              <a:rPr lang="en-US" baseline="0" dirty="0" smtClean="0"/>
              <a:t> </a:t>
            </a:r>
            <a:r>
              <a:rPr lang="en-US" dirty="0" smtClean="0"/>
              <a:t>Ronnie Higgs  email:  </a:t>
            </a:r>
            <a:r>
              <a:rPr lang="en-US" b="1" i="1" dirty="0" smtClean="0"/>
              <a:t>tbird1149@gmail.com</a:t>
            </a:r>
            <a:endParaRPr lang="en-US" b="1" i="1"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a:t>
            </a:fld>
            <a:endParaRPr lang="en-US"/>
          </a:p>
        </p:txBody>
      </p:sp>
    </p:spTree>
    <p:extLst>
      <p:ext uri="{BB962C8B-B14F-4D97-AF65-F5344CB8AC3E}">
        <p14:creationId xmlns:p14="http://schemas.microsoft.com/office/powerpoint/2010/main" val="162079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Rules Reminder</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RULE 2 – SECTION 17 – FREE-BLOCKING ZONE – LEGAL BLOCKING BELOW THE WAIST AND LEGAL BLOCK IN THE BACK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ART. 1 . . . </a:t>
            </a:r>
            <a:r>
              <a:rPr kumimoji="0" lang="en-US" sz="1200" b="0" i="0" u="none" strike="noStrike" kern="1200" cap="none" spc="0" normalizeH="0" baseline="0" noProof="0" dirty="0">
                <a:ln>
                  <a:noFill/>
                </a:ln>
                <a:solidFill>
                  <a:prstClr val="black"/>
                </a:solidFill>
                <a:effectLst/>
                <a:uLnTx/>
                <a:uFillTx/>
                <a:latin typeface="+mn-lt"/>
                <a:ea typeface="+mn-ea"/>
                <a:cs typeface="+mn-cs"/>
              </a:rPr>
              <a:t>The free-blocking zone is a rectangular area extending laterally 4 yards either side of the spot of the snap and 3 yards behind each line of scrimmage. A player is in the free-blocking zone when any part of his body is in the zone at the snap.</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ART. 2 . . . </a:t>
            </a:r>
            <a:r>
              <a:rPr kumimoji="0" lang="en-US" sz="1200" b="0" i="0" u="none" strike="noStrike" kern="1200" cap="none" spc="0" normalizeH="0" baseline="0" noProof="0" dirty="0">
                <a:ln>
                  <a:noFill/>
                </a:ln>
                <a:solidFill>
                  <a:prstClr val="black"/>
                </a:solidFill>
                <a:effectLst/>
                <a:uLnTx/>
                <a:uFillTx/>
                <a:latin typeface="+mn-lt"/>
                <a:ea typeface="+mn-ea"/>
                <a:cs typeface="+mn-cs"/>
              </a:rPr>
              <a:t>Blocking below the waist is permitted in the free-blocking zone when the following conditions are met: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All players involved in the blocking are on the line of scrimmage and in the zone at the snap.</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  The contact is in the zone.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  The block is an immediate, initial action following the snap.</a:t>
            </a: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Comment on Slide:</a:t>
            </a: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Rule change in 2021. </a:t>
            </a:r>
            <a:r>
              <a:rPr kumimoji="0" lang="en-US" sz="1200" b="0" i="0" u="none" strike="noStrike" kern="1200" cap="none" spc="0" normalizeH="0" baseline="0" noProof="0" dirty="0">
                <a:ln>
                  <a:noFill/>
                </a:ln>
                <a:solidFill>
                  <a:prstClr val="black"/>
                </a:solidFill>
                <a:effectLst/>
                <a:uLnTx/>
                <a:uFillTx/>
                <a:latin typeface="+mn-lt"/>
                <a:ea typeface="+mn-ea"/>
                <a:cs typeface="+mn-cs"/>
              </a:rPr>
              <a:t>Further clarified that blocking below the waist now requires the block to begin immediately following the snap.</a:t>
            </a: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Due to the 2021 NFHS change in the blocking below the waist rule, game officials should be aware of the start of the block.</a:t>
            </a:r>
            <a:endPar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Case Book:</a:t>
            </a:r>
            <a:r>
              <a:rPr kumimoji="0" lang="en-US" alt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  See SITUATIONS 9.3.2A, 9.3.2B, 9.3.2C, 9.3.2D, 9.3.2E, 9.3.2F, 9.3.2G, 9.3.2H</a:t>
            </a:r>
            <a:endParaRPr kumimoji="0" 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algn="l"/>
            <a:endParaRPr kumimoji="0" lang="en-US" sz="1100" b="1" i="0" u="none" strike="noStrike" kern="1200" cap="none" spc="0" normalizeH="0" baseline="0" noProof="0" dirty="0">
              <a:ln>
                <a:noFill/>
              </a:ln>
              <a:solidFill>
                <a:prstClr val="black"/>
              </a:solidFill>
              <a:effectLst/>
              <a:uLnTx/>
              <a:uFillTx/>
              <a:latin typeface="+mn-lt"/>
              <a:ea typeface="+mn-ea"/>
              <a:cs typeface="+mn-cs"/>
            </a:endParaRPr>
          </a:p>
          <a:p>
            <a:pPr algn="l"/>
            <a:endParaRPr kumimoji="0" lang="en-US" sz="1100" b="1" i="0" u="none" strike="noStrike" kern="1200" cap="none" spc="0" normalizeH="0" baseline="0" noProof="0" dirty="0">
              <a:ln>
                <a:noFill/>
              </a:ln>
              <a:solidFill>
                <a:prstClr val="black"/>
              </a:solidFill>
              <a:effectLst/>
              <a:uLnTx/>
              <a:uFillTx/>
              <a:latin typeface="+mn-lt"/>
              <a:ea typeface="+mn-ea"/>
              <a:cs typeface="+mn-cs"/>
            </a:endParaRPr>
          </a:p>
          <a:p>
            <a:pPr algn="l"/>
            <a:endParaRPr kumimoji="0" lang="en-US" sz="11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10</a:t>
            </a:fld>
            <a:endParaRPr lang="en-US"/>
          </a:p>
        </p:txBody>
      </p:sp>
    </p:spTree>
    <p:extLst>
      <p:ext uri="{BB962C8B-B14F-4D97-AF65-F5344CB8AC3E}">
        <p14:creationId xmlns:p14="http://schemas.microsoft.com/office/powerpoint/2010/main" val="437559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1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Rules Reminder</a:t>
            </a:r>
            <a:r>
              <a:rPr kumimoji="0" lang="en-US" altLang="en-US" sz="11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algn="l"/>
            <a:endParaRPr kumimoji="0" lang="en-US" sz="11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Char char="v"/>
              <a:tabLst/>
              <a:defRPr/>
            </a:pPr>
            <a:r>
              <a:rPr kumimoji="0" lang="en-US" altLang="en-US" sz="11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Comment on Slide:</a:t>
            </a:r>
          </a:p>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endParaRPr kumimoji="0" lang="en-US" altLang="en-US" sz="1100" b="1" i="0" u="sng"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See comments on slide.</a:t>
            </a:r>
          </a:p>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endParaRPr kumimoji="0" lang="en-US" altLang="en-US" sz="1100" b="1" i="0" u="sng"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11</a:t>
            </a:fld>
            <a:endParaRPr lang="en-US"/>
          </a:p>
        </p:txBody>
      </p:sp>
    </p:spTree>
    <p:extLst>
      <p:ext uri="{BB962C8B-B14F-4D97-AF65-F5344CB8AC3E}">
        <p14:creationId xmlns:p14="http://schemas.microsoft.com/office/powerpoint/2010/main" val="309219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100" b="1" i="0" u="sng" strike="noStrike" kern="1200" cap="none" spc="0" normalizeH="0" baseline="0" noProof="0" dirty="0">
                <a:ln>
                  <a:noFill/>
                </a:ln>
                <a:solidFill>
                  <a:prstClr val="black"/>
                </a:solidFill>
                <a:effectLst/>
                <a:uLnTx/>
                <a:uFillTx/>
                <a:latin typeface="Calibri"/>
                <a:ea typeface="+mn-ea"/>
                <a:cs typeface="Arial" panose="020B0604020202020204" pitchFamily="34" charset="0"/>
              </a:rPr>
              <a:t>Rules Reminder</a:t>
            </a:r>
            <a:r>
              <a:rPr kumimoji="0" lang="en-US" altLang="en-US" sz="11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Char char="v"/>
              <a:tabLst/>
              <a:defRPr/>
            </a:pPr>
            <a:r>
              <a:rPr kumimoji="0" lang="en-US" altLang="en-US" sz="1100" b="1" i="0" u="sng" strike="noStrike" kern="1200" cap="none" spc="0" normalizeH="0" baseline="0" noProof="0" dirty="0">
                <a:ln>
                  <a:noFill/>
                </a:ln>
                <a:solidFill>
                  <a:prstClr val="black"/>
                </a:solidFill>
                <a:effectLst/>
                <a:uLnTx/>
                <a:uFillTx/>
                <a:latin typeface="Calibri"/>
                <a:ea typeface="+mn-ea"/>
                <a:cs typeface="Arial" panose="020B0604020202020204" pitchFamily="34" charset="0"/>
              </a:rPr>
              <a:t>Comment on Slide:</a:t>
            </a:r>
          </a:p>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endParaRPr kumimoji="0" lang="en-US" altLang="en-US" sz="1100" b="1" i="0" u="sng"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See comments on slide.</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en-US" altLang="en-US" sz="1100" b="1" i="0" u="sng"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12</a:t>
            </a:fld>
            <a:endParaRPr lang="en-US"/>
          </a:p>
        </p:txBody>
      </p:sp>
    </p:spTree>
    <p:extLst>
      <p:ext uri="{BB962C8B-B14F-4D97-AF65-F5344CB8AC3E}">
        <p14:creationId xmlns:p14="http://schemas.microsoft.com/office/powerpoint/2010/main" val="218551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100" b="1" i="0" u="sng" strike="noStrike" kern="1200" cap="none" spc="0" normalizeH="0" baseline="0" noProof="0" dirty="0">
                <a:ln>
                  <a:noFill/>
                </a:ln>
                <a:solidFill>
                  <a:prstClr val="black"/>
                </a:solidFill>
                <a:effectLst/>
                <a:uLnTx/>
                <a:uFillTx/>
                <a:latin typeface="Calibri"/>
                <a:ea typeface="+mn-ea"/>
                <a:cs typeface="Arial" panose="020B0604020202020204" pitchFamily="34" charset="0"/>
              </a:rPr>
              <a:t>Rules Reminder</a:t>
            </a:r>
            <a:r>
              <a:rPr kumimoji="0" lang="en-US" altLang="en-US" sz="11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Char char="v"/>
              <a:tabLst/>
              <a:defRPr/>
            </a:pPr>
            <a:r>
              <a:rPr kumimoji="0" lang="en-US" altLang="en-US" sz="1100" b="1" i="0" u="sng" strike="noStrike" kern="1200" cap="none" spc="0" normalizeH="0" baseline="0" noProof="0" dirty="0">
                <a:ln>
                  <a:noFill/>
                </a:ln>
                <a:solidFill>
                  <a:prstClr val="black"/>
                </a:solidFill>
                <a:effectLst/>
                <a:uLnTx/>
                <a:uFillTx/>
                <a:latin typeface="Calibri"/>
                <a:ea typeface="+mn-ea"/>
                <a:cs typeface="Arial" panose="020B0604020202020204" pitchFamily="34" charset="0"/>
              </a:rPr>
              <a:t>Comment on Slide:</a:t>
            </a:r>
          </a:p>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endParaRPr kumimoji="0" lang="en-US" altLang="en-US" sz="1100" b="1" i="0" u="sng"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See comments on slide.</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en-US" altLang="en-US" sz="1100" b="1" i="0" u="sng"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13</a:t>
            </a:fld>
            <a:endParaRPr lang="en-US"/>
          </a:p>
        </p:txBody>
      </p:sp>
    </p:spTree>
    <p:extLst>
      <p:ext uri="{BB962C8B-B14F-4D97-AF65-F5344CB8AC3E}">
        <p14:creationId xmlns:p14="http://schemas.microsoft.com/office/powerpoint/2010/main" val="1669156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14</a:t>
            </a:fld>
            <a:endParaRPr lang="en-US"/>
          </a:p>
        </p:txBody>
      </p:sp>
    </p:spTree>
    <p:extLst>
      <p:ext uri="{BB962C8B-B14F-4D97-AF65-F5344CB8AC3E}">
        <p14:creationId xmlns:p14="http://schemas.microsoft.com/office/powerpoint/2010/main" val="1942109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en-US" alt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 following football points of emphasis were selected by the NFHS Football Rules Committee for the 2022 high school football season.  These three football points of emphasis need to be stressed to all coaches, game officials, players, parents, school administrators, appropriate health-care professionals and all others who have an interest in high school football. </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15</a:t>
            </a:fld>
            <a:endParaRPr lang="en-US"/>
          </a:p>
        </p:txBody>
      </p:sp>
    </p:spTree>
    <p:extLst>
      <p:ext uri="{BB962C8B-B14F-4D97-AF65-F5344CB8AC3E}">
        <p14:creationId xmlns:p14="http://schemas.microsoft.com/office/powerpoint/2010/main" val="3935310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mn-lt"/>
                <a:ea typeface="+mn-ea"/>
                <a:cs typeface="+mn-cs"/>
              </a:rPr>
              <a:t>Sportsmanship  (Point of Emphasis):</a:t>
            </a:r>
          </a:p>
          <a:p>
            <a:endParaRPr lang="en-US" sz="800" dirty="0">
              <a:latin typeface="+mn-lt"/>
            </a:endParaRPr>
          </a:p>
          <a:p>
            <a:pPr algn="l">
              <a:spcBef>
                <a:spcPts val="0"/>
              </a:spcBef>
            </a:pPr>
            <a:r>
              <a:rPr lang="en-US" sz="800" b="0" i="0" u="none" strike="noStrike" baseline="0" dirty="0">
                <a:latin typeface="+mn-lt"/>
              </a:rPr>
              <a:t>     Good sporting behavior is one of the fundamental ingredients to the continued success and enjoyment of education-based high school sports and activities. In fact, in the 103-year history of organized high school sports in the United States, good sportsmanship has been one of the most important outcomes of high school activity programs.</a:t>
            </a:r>
          </a:p>
          <a:p>
            <a:pPr algn="l">
              <a:spcBef>
                <a:spcPts val="0"/>
              </a:spcBef>
            </a:pPr>
            <a:r>
              <a:rPr lang="en-US" sz="800" b="0" i="0" u="none" strike="noStrike" baseline="0" dirty="0">
                <a:latin typeface="+mn-lt"/>
              </a:rPr>
              <a:t>     NFHS playing rules are written to encourage sportsmanship. Participation in these programs should promote respect, integrity and sportsmanship. However, for these ideals to occur, everyone involved in these programs must be doing their part.</a:t>
            </a:r>
          </a:p>
          <a:p>
            <a:pPr algn="l">
              <a:spcBef>
                <a:spcPts val="0"/>
              </a:spcBef>
            </a:pPr>
            <a:r>
              <a:rPr lang="en-US" sz="800" b="0" i="0" u="none" strike="noStrike" baseline="0" dirty="0">
                <a:latin typeface="+mn-lt"/>
              </a:rPr>
              <a:t>     The NFHS is concerned that unsporting behavior in education-based athletics has increased across all sports. As a result, the NFHS has made sportsmanship the No. 1 Point of Emphasis for the 2022-23 school year.</a:t>
            </a:r>
          </a:p>
          <a:p>
            <a:pPr algn="l">
              <a:spcBef>
                <a:spcPts val="0"/>
              </a:spcBef>
            </a:pPr>
            <a:r>
              <a:rPr lang="en-US" sz="800" b="0" i="0" u="none" strike="noStrike" baseline="0" dirty="0">
                <a:latin typeface="+mn-lt"/>
              </a:rPr>
              <a:t>     Sportsmanship, or good sporting behavior, is about treating one another with respect and exhibiting appropriate behavior. It is about being fair, honest and caring. When these types of appropriate behavior occur, competitive play is more enjoyable for everyone.</a:t>
            </a:r>
          </a:p>
          <a:p>
            <a:pPr algn="l">
              <a:spcBef>
                <a:spcPts val="0"/>
              </a:spcBef>
            </a:pPr>
            <a:r>
              <a:rPr lang="en-US" sz="800" b="0" i="0" u="none" strike="noStrike" baseline="0" dirty="0">
                <a:latin typeface="+mn-lt"/>
              </a:rPr>
              <a:t>     Coaches set the tone during football games with their display of sportsmanship. If these individuals act in a sportsmanlike manner, their behavior sets the tone for players, spectators and others. If coaches, however, are complaining constantly about the decision of game officials, spectators are more likely to do the same.</a:t>
            </a:r>
          </a:p>
          <a:p>
            <a:pPr algn="l">
              <a:spcBef>
                <a:spcPts val="0"/>
              </a:spcBef>
            </a:pPr>
            <a:r>
              <a:rPr lang="en-US" sz="800" b="0" i="0" u="none" strike="noStrike" baseline="0" dirty="0">
                <a:latin typeface="+mn-lt"/>
              </a:rPr>
              <a:t>     There must be a collaborative, working relationship between game officials and game administration to promote good sportsmanship and safely conduct the game. Everyone has their roles to play in creating a positive, sportsmanlike atmosphere at games.</a:t>
            </a:r>
          </a:p>
          <a:p>
            <a:pPr algn="l">
              <a:spcBef>
                <a:spcPts val="0"/>
              </a:spcBef>
            </a:pPr>
            <a:r>
              <a:rPr lang="en-US" sz="800" b="0" i="0" u="none" strike="noStrike" baseline="0" dirty="0">
                <a:latin typeface="+mn-lt"/>
              </a:rPr>
              <a:t>     Game officials should focus on the actions of players, coaches and other sideline personnel.  A positive, open line of communication between game officials and coaches ultimately results in a better game for everyone involved.</a:t>
            </a:r>
          </a:p>
          <a:p>
            <a:pPr algn="l">
              <a:spcBef>
                <a:spcPts val="0"/>
              </a:spcBef>
            </a:pPr>
            <a:r>
              <a:rPr lang="en-US" sz="800" b="0" i="0" u="none" strike="noStrike" baseline="0" dirty="0">
                <a:latin typeface="+mn-lt"/>
              </a:rPr>
              <a:t>     Game officials, however, should never engage with spectators who are exhibiting unsporting behavior. Once the game begins, school administration is responsible for dealing with unruly spectators. A proactive approach by school administration includes monitoring the behavior of spectators and intervening as needed.</a:t>
            </a:r>
          </a:p>
          <a:p>
            <a:pPr algn="l">
              <a:spcBef>
                <a:spcPts val="0"/>
              </a:spcBef>
            </a:pPr>
            <a:r>
              <a:rPr lang="en-US" sz="800" b="0" i="0" u="none" strike="noStrike" baseline="0" dirty="0">
                <a:latin typeface="+mn-lt"/>
              </a:rPr>
              <a:t>     If spectators are using demeaning or profane language at game officials – or at others in the stands – those individuals should be removed from the game by school administration.</a:t>
            </a:r>
          </a:p>
          <a:p>
            <a:pPr algn="l">
              <a:spcBef>
                <a:spcPts val="0"/>
              </a:spcBef>
            </a:pPr>
            <a:r>
              <a:rPr lang="en-US" sz="800" b="0" i="0" u="none" strike="noStrike" baseline="0" dirty="0">
                <a:latin typeface="+mn-lt"/>
              </a:rPr>
              <a:t>     In recent years, a heightened level of unsportsmanlike behavior has been occurring by spectators at high school football games, and it must be stopped. The use of demeaning language, or hate speech, by students, parents and other fans must cease.</a:t>
            </a:r>
          </a:p>
          <a:p>
            <a:pPr algn="l">
              <a:spcBef>
                <a:spcPts val="0"/>
              </a:spcBef>
            </a:pPr>
            <a:r>
              <a:rPr lang="en-US" sz="800" b="0" i="0" u="none" strike="noStrike" baseline="0" dirty="0">
                <a:latin typeface="+mn-lt"/>
              </a:rPr>
              <a:t>     High school football and other activities exist to lift people up, not demean or tear people down. The goal is to treat everyone fairly and treat each other with respect. Any speech or harassment that is insulting, demeaning or hurtful will not be tolerated.</a:t>
            </a:r>
          </a:p>
          <a:p>
            <a:pPr algn="l">
              <a:spcBef>
                <a:spcPts val="0"/>
              </a:spcBef>
            </a:pPr>
            <a:r>
              <a:rPr lang="en-US" sz="800" b="0" i="0" u="none" strike="noStrike" baseline="0" dirty="0">
                <a:latin typeface="+mn-lt"/>
              </a:rPr>
              <a:t>     High schools must establish a culture that values the worth of every single person – both players on the school’s team and players on the opposing team. There must be a no-tolerance policy regarding behavior that shows disrespect for another individual.</a:t>
            </a:r>
          </a:p>
          <a:p>
            <a:pPr algn="l">
              <a:spcBef>
                <a:spcPts val="0"/>
              </a:spcBef>
            </a:pPr>
            <a:r>
              <a:rPr lang="en-US" sz="800" b="0" i="0" u="none" strike="noStrike" baseline="0" dirty="0">
                <a:latin typeface="+mn-lt"/>
              </a:rPr>
              <a:t>     Good sports win with humility, lose with grace and do both with dignity. It takes the efforts of everyone every day to ensure that sportsmanship remains one of the top priorities in education-based activity programs.</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16</a:t>
            </a:fld>
            <a:endParaRPr lang="en-US"/>
          </a:p>
        </p:txBody>
      </p:sp>
    </p:spTree>
    <p:extLst>
      <p:ext uri="{BB962C8B-B14F-4D97-AF65-F5344CB8AC3E}">
        <p14:creationId xmlns:p14="http://schemas.microsoft.com/office/powerpoint/2010/main" val="34371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 Change</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RULE 1 – SECTION 2  THE FIELD ANE MARKINGS …</a:t>
            </a:r>
            <a:endParaRPr lang="en-US" sz="1200" b="0" i="0" u="none" strike="noStrike" baseline="0" dirty="0">
              <a:latin typeface="+mn-lt"/>
            </a:endParaRPr>
          </a:p>
          <a:p>
            <a:pPr algn="l"/>
            <a:r>
              <a:rPr lang="en-US" sz="1200" b="1" i="0" u="none" strike="noStrike" baseline="0" dirty="0">
                <a:latin typeface="+mn-lt"/>
              </a:rPr>
              <a:t>ART. 3 . . . </a:t>
            </a:r>
            <a:r>
              <a:rPr lang="en-US" sz="1200" b="0" i="0" u="none" strike="noStrike" baseline="0" dirty="0">
                <a:latin typeface="+mn-lt"/>
              </a:rPr>
              <a:t>Lines and other markings: …</a:t>
            </a:r>
          </a:p>
          <a:p>
            <a:pPr algn="l"/>
            <a:r>
              <a:rPr lang="en-US" sz="1200" b="0" i="0" u="none" strike="noStrike" baseline="0" dirty="0">
                <a:latin typeface="+mn-lt"/>
              </a:rPr>
              <a:t>g. Team boxes shall be marked on each side of the field outside the coaches’ area between the 25-yard lines for use of coaches, substitutes, athletic trainers, etc., affiliated with the team. The coaches' area is a minimum of a 2-yard belt between the front of the team box and the sideline, and becomes a restricted area when the ball is live.</a:t>
            </a:r>
          </a:p>
          <a:p>
            <a:pPr algn="l"/>
            <a:r>
              <a:rPr lang="en-US" sz="1200" b="1" i="0" u="none" strike="noStrike" baseline="0" dirty="0" smtClean="0">
                <a:latin typeface="+mn-lt"/>
              </a:rPr>
              <a:t>NOTES:</a:t>
            </a:r>
            <a:endParaRPr lang="en-US" sz="1200" b="0" i="0" u="none" strike="noStrike" baseline="0" dirty="0">
              <a:latin typeface="+mn-lt"/>
            </a:endParaRPr>
          </a:p>
          <a:p>
            <a:pPr algn="l"/>
            <a:r>
              <a:rPr lang="en-US" sz="1200" b="0" i="0" u="sng" strike="noStrike" baseline="0" dirty="0" smtClean="0">
                <a:solidFill>
                  <a:srgbClr val="FF0000"/>
                </a:solidFill>
                <a:latin typeface="+mn-lt"/>
              </a:rPr>
              <a:t>It </a:t>
            </a:r>
            <a:r>
              <a:rPr lang="en-US" sz="1200" b="0" i="0" u="sng" strike="noStrike" baseline="0" dirty="0">
                <a:solidFill>
                  <a:srgbClr val="FF0000"/>
                </a:solidFill>
                <a:latin typeface="+mn-lt"/>
              </a:rPr>
              <a:t>is permissible for state associations to approve an extension of the team box and to determine the individuals who may be in the extended area, provided such extension is the same for both teams.</a:t>
            </a:r>
          </a:p>
          <a:p>
            <a:pPr algn="l"/>
            <a:r>
              <a:rPr lang="en-US" sz="1200" b="0" i="0" u="sng" strike="noStrike" baseline="0" dirty="0" smtClean="0">
                <a:solidFill>
                  <a:schemeClr val="accent4">
                    <a:lumMod val="40000"/>
                    <a:lumOff val="60000"/>
                  </a:schemeClr>
                </a:solidFill>
                <a:latin typeface="+mn-lt"/>
              </a:rPr>
              <a:t>***</a:t>
            </a:r>
            <a:r>
              <a:rPr lang="en-US" sz="1200" b="1" i="1" u="none" strike="noStrike" baseline="0" dirty="0" smtClean="0">
                <a:solidFill>
                  <a:schemeClr val="accent2"/>
                </a:solidFill>
                <a:latin typeface="+mn-lt"/>
              </a:rPr>
              <a:t>California did not choose to extend team box..</a:t>
            </a:r>
            <a:endParaRPr lang="en-US" sz="1200" b="1" i="0" u="sng" strike="noStrike" baseline="0" dirty="0">
              <a:solidFill>
                <a:srgbClr val="FF0000"/>
              </a:solidFill>
              <a:latin typeface="+mn-lt"/>
            </a:endParaRPr>
          </a:p>
          <a:p>
            <a:pPr algn="l"/>
            <a:endParaRPr kumimoji="0" lang="en-US" altLang="en-US" sz="12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Rationale for Change:</a:t>
            </a:r>
          </a:p>
          <a:p>
            <a:pPr algn="l"/>
            <a:r>
              <a:rPr lang="en-US" sz="1200" b="0" i="0" u="none" strike="noStrike" baseline="0" dirty="0">
                <a:latin typeface="+mn-lt"/>
              </a:rPr>
              <a:t>By state association adoption, the team box may now be extended beyond the 25-yard line.</a:t>
            </a:r>
            <a:endPar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kumimoji="0" lang="en-US" altLang="en-US" sz="1400" b="1" i="0" u="sng"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a:t>
            </a:fld>
            <a:endParaRPr lang="en-US"/>
          </a:p>
        </p:txBody>
      </p:sp>
    </p:spTree>
    <p:extLst>
      <p:ext uri="{BB962C8B-B14F-4D97-AF65-F5344CB8AC3E}">
        <p14:creationId xmlns:p14="http://schemas.microsoft.com/office/powerpoint/2010/main" val="61187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 Change</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RULE 1 – SECTION 3  GAME EQUIPMENT …</a:t>
            </a:r>
            <a:endParaRPr lang="en-US" sz="1200" b="0" i="0" u="none" strike="noStrike" baseline="0" dirty="0">
              <a:latin typeface="+mn-lt"/>
            </a:endParaRPr>
          </a:p>
          <a:p>
            <a:pPr algn="l"/>
            <a:r>
              <a:rPr lang="en-US" sz="1200" b="1" i="0" u="none" strike="noStrike" baseline="0" dirty="0">
                <a:latin typeface="+mn-lt"/>
              </a:rPr>
              <a:t>ART. 3 . . . </a:t>
            </a:r>
            <a:r>
              <a:rPr lang="en-US" sz="1200" b="0" i="0" u="none" strike="noStrike" baseline="0" dirty="0">
                <a:latin typeface="+mn-lt"/>
              </a:rPr>
              <a:t>The referee shall decide whether the ball meets specifications, </a:t>
            </a:r>
            <a:r>
              <a:rPr lang="en-US" sz="1200" b="0" i="0" u="sng" strike="noStrike" baseline="0" dirty="0">
                <a:solidFill>
                  <a:srgbClr val="FF0000"/>
                </a:solidFill>
                <a:latin typeface="+mn-lt"/>
              </a:rPr>
              <a:t>and</a:t>
            </a:r>
            <a:r>
              <a:rPr lang="en-US" sz="1200" b="0" i="0" u="none" strike="noStrike" baseline="0" dirty="0">
                <a:latin typeface="+mn-lt"/>
              </a:rPr>
              <a:t> the referee </a:t>
            </a:r>
            <a:r>
              <a:rPr lang="en-US" sz="1200" b="0" i="0" u="sng" strike="noStrike" baseline="0" dirty="0">
                <a:solidFill>
                  <a:srgbClr val="FF0000"/>
                </a:solidFill>
                <a:latin typeface="+mn-lt"/>
              </a:rPr>
              <a:t>or any other game official </a:t>
            </a:r>
            <a:r>
              <a:rPr lang="en-US" sz="1200" b="0" i="0" u="none" strike="noStrike" baseline="0" dirty="0">
                <a:latin typeface="+mn-lt"/>
              </a:rPr>
              <a:t>may order the ball changed between downs.</a:t>
            </a:r>
          </a:p>
          <a:p>
            <a:pPr algn="l"/>
            <a:endParaRPr kumimoji="0" lang="en-US" alt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Rationale for Change:</a:t>
            </a:r>
          </a:p>
          <a:p>
            <a:pPr algn="l"/>
            <a:r>
              <a:rPr lang="en-US" sz="1200" b="0" i="0" u="none" strike="noStrike" baseline="0" dirty="0">
                <a:latin typeface="+mn-lt"/>
              </a:rPr>
              <a:t>Any game official may order the ball changed between downs</a:t>
            </a:r>
            <a:r>
              <a:rPr lang="en-US" sz="1200" b="0" i="0" u="none" strike="noStrike" baseline="0" dirty="0" smtClean="0">
                <a:latin typeface="+mn-lt"/>
              </a:rPr>
              <a:t>. </a:t>
            </a:r>
            <a:r>
              <a:rPr lang="en-US" sz="1200" b="0" i="0" u="none" strike="noStrike" baseline="0" dirty="0" err="1" smtClean="0">
                <a:latin typeface="+mn-lt"/>
              </a:rPr>
              <a:t>ie</a:t>
            </a:r>
            <a:r>
              <a:rPr lang="en-US" sz="1200" b="0" i="0" u="none" strike="noStrike" baseline="0" dirty="0" smtClean="0">
                <a:latin typeface="+mn-lt"/>
              </a:rPr>
              <a:t>..Long incomplete pass; inclement weather;</a:t>
            </a:r>
            <a:endPar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en-US" altLang="en-US" sz="1200" b="1" i="0" u="sng" strike="noStrike" kern="1200" cap="none" spc="0" normalizeH="0" baseline="0" noProof="0" dirty="0" smtClean="0">
                <a:ln>
                  <a:noFill/>
                </a:ln>
                <a:solidFill>
                  <a:prstClr val="black"/>
                </a:solidFill>
                <a:effectLst/>
                <a:uLnTx/>
                <a:uFillTx/>
                <a:latin typeface="+mn-lt"/>
                <a:ea typeface="+mn-ea"/>
                <a:cs typeface="Calibri" panose="020F0502020204030204" pitchFamily="34" charset="0"/>
              </a:rPr>
              <a:t>A Team does not have option to change balls.  </a:t>
            </a:r>
            <a:endPar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9892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 Change</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RULE 1 – SECTION 4  PLAYER DESIGNATIONS …</a:t>
            </a:r>
            <a:endParaRPr lang="en-US" sz="1200" b="0" i="0" u="none" strike="noStrike" baseline="0" dirty="0">
              <a:latin typeface="+mn-lt"/>
            </a:endParaRPr>
          </a:p>
          <a:p>
            <a:pPr algn="l"/>
            <a:r>
              <a:rPr lang="en-US" sz="1200" b="1" i="0" u="none" strike="noStrike" baseline="0" dirty="0">
                <a:latin typeface="+mn-lt"/>
              </a:rPr>
              <a:t>ART. 3 . . . </a:t>
            </a:r>
            <a:r>
              <a:rPr lang="en-US" sz="1200" b="0" i="0" u="none" strike="noStrike" baseline="0" dirty="0">
                <a:latin typeface="+mn-lt"/>
              </a:rPr>
              <a:t>Each player shall be numbered </a:t>
            </a:r>
            <a:r>
              <a:rPr lang="en-US" sz="1200" b="0" i="0" u="sng" strike="noStrike" baseline="0" dirty="0">
                <a:solidFill>
                  <a:srgbClr val="FF0000"/>
                </a:solidFill>
                <a:latin typeface="+mn-lt"/>
              </a:rPr>
              <a:t>0</a:t>
            </a:r>
            <a:r>
              <a:rPr lang="en-US" sz="1200" b="0" i="0" u="none" strike="noStrike" baseline="0" dirty="0">
                <a:latin typeface="+mn-lt"/>
              </a:rPr>
              <a:t> through 99 inclusive. </a:t>
            </a:r>
            <a:r>
              <a:rPr lang="en-US" sz="1200" b="0" i="0" u="sng" strike="noStrike" baseline="0" dirty="0">
                <a:solidFill>
                  <a:srgbClr val="FF0000"/>
                </a:solidFill>
                <a:latin typeface="+mn-lt"/>
              </a:rPr>
              <a:t>Any number preceded by the digit zero is illegal.</a:t>
            </a:r>
            <a:r>
              <a:rPr lang="en-US" sz="1200" b="0" i="0" u="none" strike="noStrike" baseline="0" dirty="0">
                <a:solidFill>
                  <a:srgbClr val="FF0000"/>
                </a:solidFill>
                <a:latin typeface="+mn-lt"/>
              </a:rPr>
              <a:t>  </a:t>
            </a:r>
            <a:r>
              <a:rPr lang="en-US" sz="1200" b="0" i="0" u="none" strike="noStrike" baseline="0" dirty="0">
                <a:latin typeface="+mn-lt"/>
              </a:rPr>
              <a:t>See 7-2-5.</a:t>
            </a:r>
          </a:p>
          <a:p>
            <a:pPr algn="l"/>
            <a:endParaRPr kumimoji="0" lang="en-US" alt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dirty="0">
              <a:latin typeface="+mn-lt"/>
            </a:endParaRPr>
          </a:p>
          <a:p>
            <a:pPr marL="0" indent="0" algn="l">
              <a:buNone/>
            </a:pPr>
            <a:endParaRPr lang="en-US" sz="1200" b="0" i="0" u="none" strike="noStrike" baseline="0" dirty="0">
              <a:latin typeface="+mn-lt"/>
            </a:endParaRPr>
          </a:p>
          <a:p>
            <a:pPr marL="0" indent="0" algn="l">
              <a:buNone/>
            </a:pPr>
            <a:r>
              <a:rPr lang="en-US" sz="1200" b="1" i="0" u="none" strike="noStrike" baseline="0" dirty="0">
                <a:latin typeface="+mn-lt"/>
              </a:rPr>
              <a:t>RULE 7 – SECTION 2  FORMATION/POSITION, NUMBERSING AND ACTION AT THE SNAP …</a:t>
            </a:r>
          </a:p>
          <a:p>
            <a:pPr algn="l"/>
            <a:r>
              <a:rPr lang="en-US" sz="1200" b="1" i="0" u="none" strike="noStrike" baseline="0" dirty="0">
                <a:latin typeface="+mn-lt"/>
              </a:rPr>
              <a:t>ART. 5 . . . </a:t>
            </a:r>
            <a:r>
              <a:rPr lang="en-US" sz="1200" b="0" i="0" u="none" strike="noStrike" baseline="0" dirty="0">
                <a:latin typeface="+mn-lt"/>
              </a:rPr>
              <a:t>Player formation and numbering requirements include:</a:t>
            </a:r>
          </a:p>
          <a:p>
            <a:pPr algn="l"/>
            <a:r>
              <a:rPr lang="en-US" sz="1200" b="0" i="0" u="none" strike="noStrike" baseline="0" dirty="0">
                <a:latin typeface="+mn-lt"/>
              </a:rPr>
              <a:t>a. No more than four A players may be backs and only one A player</a:t>
            </a:r>
          </a:p>
          <a:p>
            <a:pPr algn="l"/>
            <a:r>
              <a:rPr lang="en-US" sz="1200" b="0" i="0" u="none" strike="noStrike" baseline="0" dirty="0">
                <a:latin typeface="+mn-lt"/>
              </a:rPr>
              <a:t>b. At the snap, at least five A players on their line of scrimmage must be numbered 50-79.</a:t>
            </a:r>
          </a:p>
          <a:p>
            <a:pPr algn="l"/>
            <a:r>
              <a:rPr lang="en-US" sz="1200" b="1" i="0" u="none" strike="noStrike" baseline="0" dirty="0">
                <a:latin typeface="+mn-lt"/>
              </a:rPr>
              <a:t>EXCEPTIONS:</a:t>
            </a:r>
          </a:p>
          <a:p>
            <a:pPr algn="l"/>
            <a:r>
              <a:rPr lang="en-US" sz="1200" b="0" i="0" u="none" strike="noStrike" baseline="0" dirty="0">
                <a:latin typeface="+mn-lt"/>
              </a:rPr>
              <a:t>1. On first, second or third down, when A sets or shifts into a scrimmage-kick formation as in 2-14-2a, the snapper may be a player numbered </a:t>
            </a:r>
            <a:r>
              <a:rPr lang="en-US" sz="1200" b="0" i="0" u="sng" strike="noStrike" baseline="0" dirty="0">
                <a:solidFill>
                  <a:srgbClr val="FF0000"/>
                </a:solidFill>
                <a:latin typeface="+mn-lt"/>
              </a:rPr>
              <a:t>0</a:t>
            </a:r>
            <a:r>
              <a:rPr lang="en-US" sz="1200" b="0" i="0" u="none" strike="noStrike" baseline="0" dirty="0">
                <a:latin typeface="+mn-lt"/>
              </a:rPr>
              <a:t> to 49 or 80 to 99. If Team A has the snapper in the game under this exception, Team A shall have four players wearing numbers 50-79 on its line of scrimmage. The snapper in the game under this exception must be between the ends and is an ineligible forward-pass receiver during that down unless the pass is touched by B (7-5-6b).</a:t>
            </a:r>
          </a:p>
          <a:p>
            <a:pPr algn="l"/>
            <a:r>
              <a:rPr lang="en-US" sz="1200" b="0" i="0" u="none" strike="noStrike" baseline="0" dirty="0">
                <a:latin typeface="+mn-lt"/>
              </a:rPr>
              <a:t>2. On fourth down or during a kick try, when A sets or shifts into a scrimmage-kick formation, any A player numbered </a:t>
            </a:r>
            <a:r>
              <a:rPr lang="en-US" sz="1200" b="0" i="0" u="sng" strike="noStrike" baseline="0" dirty="0">
                <a:solidFill>
                  <a:srgbClr val="FF0000"/>
                </a:solidFill>
                <a:latin typeface="+mn-lt"/>
              </a:rPr>
              <a:t>0</a:t>
            </a:r>
            <a:r>
              <a:rPr lang="en-US" sz="1200" b="0" i="0" u="none" strike="noStrike" baseline="0" dirty="0">
                <a:solidFill>
                  <a:srgbClr val="FF0000"/>
                </a:solidFill>
                <a:latin typeface="+mn-lt"/>
              </a:rPr>
              <a:t> </a:t>
            </a:r>
            <a:r>
              <a:rPr lang="en-US" sz="1200" b="0" i="0" u="none" strike="noStrike" baseline="0" dirty="0">
                <a:latin typeface="+mn-lt"/>
              </a:rPr>
              <a:t>to 49 or 80 to 99 may take the position of any A player numbered 50 to 79. A player in the game under this exception must assume an initial position on his line of scrimmage between the ends and he remains an ineligible forward-pass receiver during that down unless the pass is touched by B (7-5-6b).</a:t>
            </a:r>
          </a:p>
          <a:p>
            <a:pPr algn="l"/>
            <a:endParaRPr lang="en-US" sz="1200" b="0" i="0" u="none" strike="noStrike" baseline="0" dirty="0">
              <a:latin typeface="+mn-lt"/>
            </a:endParaRPr>
          </a:p>
          <a:p>
            <a:pPr algn="l"/>
            <a:r>
              <a:rPr lang="en-US" sz="1200" b="1" i="0" u="none" strike="noStrike" baseline="0" dirty="0">
                <a:latin typeface="+mn-lt"/>
              </a:rPr>
              <a:t>RULE 7 – SECTION 5  FORWARD-PASS CLASSIFICATION …</a:t>
            </a:r>
          </a:p>
          <a:p>
            <a:pPr algn="l"/>
            <a:r>
              <a:rPr lang="en-US" sz="1200" b="1" i="0" u="none" strike="noStrike" baseline="0" dirty="0">
                <a:latin typeface="+mn-lt"/>
              </a:rPr>
              <a:t>ART. 6 . . . </a:t>
            </a:r>
            <a:r>
              <a:rPr lang="en-US" sz="1200" b="0" i="0" u="none" strike="noStrike" baseline="0" dirty="0">
                <a:latin typeface="+mn-lt"/>
              </a:rPr>
              <a:t>Pass eligibility rules apply only to a legal forward pass. The following players are eligible pass receivers:</a:t>
            </a:r>
          </a:p>
          <a:p>
            <a:pPr marL="228600" indent="-228600" algn="l">
              <a:buAutoNum type="alphaLcPeriod"/>
            </a:pPr>
            <a:r>
              <a:rPr lang="en-US" sz="1200" b="0" i="0" u="none" strike="noStrike" baseline="0" dirty="0">
                <a:latin typeface="+mn-lt"/>
              </a:rPr>
              <a:t>All A players eligible by position and number including those who, at the time of the snap, are on the ends of their scrimmage line or legally behind the line (possible total of six) and are numbered </a:t>
            </a:r>
            <a:r>
              <a:rPr lang="en-US" sz="1200" b="0" i="0" u="sng" strike="noStrike" baseline="0" dirty="0">
                <a:solidFill>
                  <a:srgbClr val="FF0000"/>
                </a:solidFill>
                <a:latin typeface="+mn-lt"/>
              </a:rPr>
              <a:t>0</a:t>
            </a:r>
            <a:r>
              <a:rPr lang="en-US" sz="1200" b="0" i="0" u="none" strike="noStrike" baseline="0" dirty="0">
                <a:latin typeface="+mn-lt"/>
              </a:rPr>
              <a:t>-49 or 80-99. (7-2-5b EXCEPTION 2)</a:t>
            </a:r>
          </a:p>
          <a:p>
            <a:pPr marL="0" indent="0" algn="l">
              <a:buNone/>
            </a:pPr>
            <a:endParaRPr kumimoji="0" lang="en-US" altLang="en-US" sz="12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Rationale for Change: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latin typeface="+mn-lt"/>
              </a:rPr>
              <a:t>The single digit number "0" is now a legal number.</a:t>
            </a:r>
            <a:endPar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a:t>
            </a:fld>
            <a:endParaRPr lang="en-US"/>
          </a:p>
        </p:txBody>
      </p:sp>
    </p:spTree>
    <p:extLst>
      <p:ext uri="{BB962C8B-B14F-4D97-AF65-F5344CB8AC3E}">
        <p14:creationId xmlns:p14="http://schemas.microsoft.com/office/powerpoint/2010/main" val="137949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 Change</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RULE 2 – SECTION 3  BLOCKING … </a:t>
            </a:r>
          </a:p>
          <a:p>
            <a:pPr algn="l"/>
            <a:r>
              <a:rPr lang="en-US" sz="1200" b="1" i="0" u="none" strike="noStrike" baseline="0" dirty="0">
                <a:latin typeface="+mn-lt"/>
              </a:rPr>
              <a:t>ART. 8 . . . </a:t>
            </a:r>
            <a:r>
              <a:rPr lang="en-US" sz="1200" b="0" i="0" u="none" strike="noStrike" baseline="0" dirty="0">
                <a:latin typeface="+mn-lt"/>
              </a:rPr>
              <a:t>Chop block is a combination block by two or more teammates against an opponent other than the runner, with or without delay, where one of the blocks is </a:t>
            </a:r>
            <a:r>
              <a:rPr lang="en-US" sz="1200" b="0" i="0" u="sng" strike="noStrike" baseline="0" dirty="0">
                <a:solidFill>
                  <a:srgbClr val="FF0000"/>
                </a:solidFill>
                <a:latin typeface="+mn-lt"/>
              </a:rPr>
              <a:t>below the waist </a:t>
            </a:r>
            <a:r>
              <a:rPr lang="en-US" sz="1200" b="0" i="0" u="none" strike="noStrike" baseline="0" dirty="0">
                <a:latin typeface="+mn-lt"/>
              </a:rPr>
              <a:t>and one of the blocks is </a:t>
            </a:r>
            <a:r>
              <a:rPr lang="en-US" sz="1200" b="0" i="0" u="sng" strike="noStrike" baseline="0" dirty="0">
                <a:solidFill>
                  <a:srgbClr val="FF0000"/>
                </a:solidFill>
                <a:latin typeface="+mn-lt"/>
              </a:rPr>
              <a:t>above the waist</a:t>
            </a:r>
            <a:r>
              <a:rPr lang="en-US" sz="1200" b="0" i="0" u="none" strike="noStrike" baseline="0" dirty="0">
                <a:solidFill>
                  <a:srgbClr val="FF0000"/>
                </a:solidFill>
                <a:latin typeface="+mn-lt"/>
              </a:rPr>
              <a:t>.</a:t>
            </a:r>
            <a:endParaRPr kumimoji="0" lang="en-US" altLang="en-US" sz="12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smtClean="0">
                <a:ln>
                  <a:noFill/>
                </a:ln>
                <a:solidFill>
                  <a:prstClr val="black"/>
                </a:solidFill>
                <a:effectLst/>
                <a:uLnTx/>
                <a:uFillTx/>
                <a:latin typeface="+mn-lt"/>
                <a:ea typeface="+mn-ea"/>
                <a:cs typeface="Calibri" panose="020F0502020204030204" pitchFamily="34" charset="0"/>
              </a:rPr>
              <a:t>***Use to be the knee***</a:t>
            </a:r>
            <a:endParaRPr kumimoji="0" lang="en-US" altLang="en-US" sz="10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Rationale for Change:</a:t>
            </a:r>
          </a:p>
          <a:p>
            <a:pPr algn="l"/>
            <a:r>
              <a:rPr lang="en-US" sz="1200" b="0" i="0" u="none" strike="noStrike" baseline="0" dirty="0">
                <a:latin typeface="+mn-lt"/>
              </a:rPr>
              <a:t>A chop block has been redefined as an illegal combination block where contact is made above and below the waist.</a:t>
            </a:r>
            <a:endPar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kumimoji="0" lang="en-US" altLang="en-US" sz="10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Case Book:</a:t>
            </a:r>
            <a:r>
              <a:rPr kumimoji="0" lang="en-US" alt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  See SITUATION 9.3.2F</a:t>
            </a:r>
            <a:endParaRPr kumimoji="0" 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a:spcBef>
                <a:spcPts val="0"/>
              </a:spcBef>
              <a:spcAft>
                <a:spcPts val="0"/>
              </a:spcAft>
            </a:pPr>
            <a:r>
              <a:rPr lang="en-US" sz="1000" b="1" dirty="0">
                <a:solidFill>
                  <a:srgbClr val="FF0000"/>
                </a:solidFill>
                <a:effectLst/>
                <a:latin typeface="+mn-lt"/>
                <a:ea typeface="Times New Roman" panose="02020603050405020304" pitchFamily="18" charset="0"/>
                <a:cs typeface="Times New Roman" panose="02020603050405020304" pitchFamily="18" charset="0"/>
              </a:rPr>
              <a:t>CORRECTED</a:t>
            </a:r>
            <a:r>
              <a:rPr lang="en-US" sz="1000" b="1" dirty="0">
                <a:effectLst/>
                <a:latin typeface="+mn-lt"/>
                <a:ea typeface="Times New Roman" panose="02020603050405020304" pitchFamily="18" charset="0"/>
                <a:cs typeface="Times New Roman" panose="02020603050405020304" pitchFamily="18" charset="0"/>
              </a:rPr>
              <a:t> - 9.3.2 SITUATION F: </a:t>
            </a:r>
            <a:r>
              <a:rPr lang="en-US" sz="1000" dirty="0">
                <a:effectLst/>
                <a:latin typeface="+mn-lt"/>
                <a:ea typeface="Times New Roman" panose="02020603050405020304" pitchFamily="18" charset="0"/>
                <a:cs typeface="Times New Roman" panose="02020603050405020304" pitchFamily="18" charset="0"/>
              </a:rPr>
              <a:t>A1 and A2 combine in blocking B1 as follows: (a) both block B1 downfield with A1 making contact above the waist and A2 simultaneously making contact below the waist but above the knees; or (b) both block B1 in the free-blocking zone with A1's block above the waist and A2's block </a:t>
            </a:r>
            <a:r>
              <a:rPr lang="en-US" sz="1000" dirty="0">
                <a:effectLst/>
                <a:highlight>
                  <a:srgbClr val="C0C0C0"/>
                </a:highlight>
                <a:latin typeface="+mn-lt"/>
                <a:ea typeface="Times New Roman" panose="02020603050405020304" pitchFamily="18" charset="0"/>
                <a:cs typeface="Times New Roman" panose="02020603050405020304" pitchFamily="18" charset="0"/>
              </a:rPr>
              <a:t>below the waist</a:t>
            </a:r>
            <a:r>
              <a:rPr lang="en-US" sz="1000" dirty="0">
                <a:effectLst/>
                <a:latin typeface="+mn-lt"/>
                <a:ea typeface="Times New Roman" panose="02020603050405020304" pitchFamily="18" charset="0"/>
                <a:cs typeface="Times New Roman" panose="02020603050405020304" pitchFamily="18" charset="0"/>
              </a:rPr>
              <a:t>; or (c) A1 blocks B1 above the waist as part of immediate, initial action following the snap and at the same time, A2 blocks B1 below the waist and above the knees; or (d) both A1 and A2 block B1 below the knees from the front of B1 while in the free-blocking zone. </a:t>
            </a:r>
            <a:r>
              <a:rPr lang="en-US" sz="1000" b="1" dirty="0">
                <a:effectLst/>
                <a:latin typeface="+mn-lt"/>
                <a:ea typeface="Times New Roman" panose="02020603050405020304" pitchFamily="18" charset="0"/>
                <a:cs typeface="Times New Roman" panose="02020603050405020304" pitchFamily="18" charset="0"/>
              </a:rPr>
              <a:t>RULING: </a:t>
            </a:r>
            <a:r>
              <a:rPr lang="en-US" sz="1000" b="1" u="sng" dirty="0">
                <a:solidFill>
                  <a:srgbClr val="FF0000"/>
                </a:solidFill>
                <a:effectLst/>
                <a:latin typeface="+mn-lt"/>
                <a:ea typeface="Times New Roman" panose="02020603050405020304" pitchFamily="18" charset="0"/>
                <a:cs typeface="Times New Roman" panose="02020603050405020304" pitchFamily="18" charset="0"/>
              </a:rPr>
              <a:t>In (a), (b) and (c) illegal chop block by A2;</a:t>
            </a:r>
            <a:r>
              <a:rPr lang="en-US" sz="1000" b="1" dirty="0">
                <a:solidFill>
                  <a:srgbClr val="FF0000"/>
                </a:solidFill>
                <a:effectLst/>
                <a:latin typeface="+mn-lt"/>
                <a:ea typeface="Times New Roman" panose="02020603050405020304" pitchFamily="18" charset="0"/>
                <a:cs typeface="Times New Roman" panose="02020603050405020304" pitchFamily="18" charset="0"/>
              </a:rPr>
              <a:t> </a:t>
            </a:r>
            <a:r>
              <a:rPr lang="en-US" sz="1000" strike="sngStrike" dirty="0">
                <a:solidFill>
                  <a:srgbClr val="FF0000"/>
                </a:solidFill>
                <a:effectLst/>
                <a:latin typeface="+mn-lt"/>
                <a:ea typeface="Times New Roman" panose="02020603050405020304" pitchFamily="18" charset="0"/>
                <a:cs typeface="Times New Roman" panose="02020603050405020304" pitchFamily="18" charset="0"/>
              </a:rPr>
              <a:t>Illegal block below the waist by A2 in (a) since the block is not in the free-blocking zone even if part of the immediate, initial action following the snap; in (b) illegal chop block by A2; in (c) the block by A2 is legal if both blockers were on the line of scrimmage and in the free-blocking zone at the snap and the block was part of the immediate, initial action following the snap;</a:t>
            </a:r>
            <a:r>
              <a:rPr lang="en-US" sz="1000" dirty="0">
                <a:effectLst/>
                <a:latin typeface="+mn-lt"/>
                <a:ea typeface="Times New Roman" panose="02020603050405020304" pitchFamily="18" charset="0"/>
                <a:cs typeface="Times New Roman" panose="02020603050405020304" pitchFamily="18" charset="0"/>
              </a:rPr>
              <a:t> in (d) this combination or multiple block is legal if the block and both blockers were in the free-blocking zone at the snap and the block was part of the immediate, initial action following the snap. (2-17-2, 9-3-6)</a:t>
            </a:r>
            <a:endParaRPr lang="en-US" sz="1000" dirty="0">
              <a:effectLst/>
              <a:latin typeface="+mn-lt"/>
              <a:ea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a:t>
            </a:fld>
            <a:endParaRPr lang="en-US"/>
          </a:p>
        </p:txBody>
      </p:sp>
    </p:spTree>
    <p:extLst>
      <p:ext uri="{BB962C8B-B14F-4D97-AF65-F5344CB8AC3E}">
        <p14:creationId xmlns:p14="http://schemas.microsoft.com/office/powerpoint/2010/main" val="4045567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 Change</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RULE 3 – SECTION 4  STARTING AND STOPPING THE GAME CLOCK …</a:t>
            </a:r>
            <a:endParaRPr lang="en-US" sz="1200" b="0" i="0" u="none" strike="noStrike" baseline="0" dirty="0">
              <a:latin typeface="+mn-lt"/>
            </a:endParaRPr>
          </a:p>
          <a:p>
            <a:pPr algn="l"/>
            <a:r>
              <a:rPr lang="en-US" sz="1200" b="1" i="0" u="none" strike="noStrike" baseline="0" dirty="0">
                <a:latin typeface="+mn-lt"/>
              </a:rPr>
              <a:t>ART. 7 . . . </a:t>
            </a:r>
            <a:r>
              <a:rPr lang="en-US" sz="1200" b="0" i="0" u="none" strike="noStrike" baseline="0" dirty="0">
                <a:latin typeface="+mn-lt"/>
              </a:rPr>
              <a:t>When a </a:t>
            </a:r>
            <a:r>
              <a:rPr lang="en-US" sz="1200" b="0" i="0" u="sng" strike="noStrike" baseline="0" dirty="0">
                <a:solidFill>
                  <a:srgbClr val="FF0000"/>
                </a:solidFill>
                <a:latin typeface="+mn-lt"/>
              </a:rPr>
              <a:t>foul is committed</a:t>
            </a:r>
            <a:r>
              <a:rPr lang="en-US" sz="1200" b="0" i="0" u="none" strike="noStrike" baseline="0" dirty="0">
                <a:solidFill>
                  <a:srgbClr val="FF0000"/>
                </a:solidFill>
                <a:latin typeface="+mn-lt"/>
              </a:rPr>
              <a:t> </a:t>
            </a:r>
            <a:r>
              <a:rPr lang="en-US" sz="1200" b="0" i="0" u="none" strike="noStrike" baseline="0" dirty="0">
                <a:latin typeface="+mn-lt"/>
              </a:rPr>
              <a:t>with less than two minutes remaining in either half, the offended team will have the option to start the game clock on the snap</a:t>
            </a:r>
            <a:r>
              <a:rPr lang="en-US" sz="1200" b="0" i="0" u="none" strike="noStrike" baseline="0" dirty="0" smtClean="0">
                <a:latin typeface="+mn-lt"/>
              </a:rPr>
              <a:t>.  **</a:t>
            </a:r>
            <a:r>
              <a:rPr lang="en-US" sz="1200" b="1" i="1" u="none" strike="noStrike" baseline="0" dirty="0" smtClean="0">
                <a:latin typeface="+mn-lt"/>
              </a:rPr>
              <a:t>Do not have to accept penalty</a:t>
            </a:r>
            <a:r>
              <a:rPr lang="en-US" sz="1200" b="0" i="0" u="none" strike="noStrike" baseline="0" dirty="0" smtClean="0">
                <a:latin typeface="+mn-lt"/>
              </a:rPr>
              <a:t>**</a:t>
            </a:r>
            <a:endParaRPr lang="en-US" sz="1200" b="0" i="0" u="none" strike="noStrike" baseline="0" dirty="0">
              <a:latin typeface="+mn-lt"/>
            </a:endParaRPr>
          </a:p>
          <a:p>
            <a:pPr algn="l"/>
            <a:endParaRPr kumimoji="0" lang="en-US" alt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Rationale for Change:</a:t>
            </a:r>
            <a:endParaRPr kumimoji="0" lang="en-US" alt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algn="l"/>
            <a:r>
              <a:rPr lang="en-US" sz="1200" b="0" i="0" u="none" strike="noStrike" baseline="0" dirty="0">
                <a:latin typeface="+mn-lt"/>
              </a:rPr>
              <a:t>Changed the offended team's game clock options following a foul committed with less than two minutes remaining in either half.</a:t>
            </a:r>
            <a:endPar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Case Book:</a:t>
            </a:r>
            <a:r>
              <a:rPr kumimoji="0" lang="en-US" alt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  See SITUATIONS 3.4.7A, 3.4.7C, 3.4.7D</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6</a:t>
            </a:fld>
            <a:endParaRPr lang="en-US"/>
          </a:p>
        </p:txBody>
      </p:sp>
    </p:spTree>
    <p:extLst>
      <p:ext uri="{BB962C8B-B14F-4D97-AF65-F5344CB8AC3E}">
        <p14:creationId xmlns:p14="http://schemas.microsoft.com/office/powerpoint/2010/main" val="233742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 Change</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RULE 3 – SECTION 6  PLAY CLOCK, BALL READY FOR PLAY AND DELAY …</a:t>
            </a:r>
          </a:p>
          <a:p>
            <a:pPr algn="l"/>
            <a:r>
              <a:rPr lang="en-US" sz="1200" b="1" i="0" u="none" strike="noStrike" baseline="0" dirty="0">
                <a:latin typeface="+mn-lt"/>
              </a:rPr>
              <a:t>ART. 1 . . . </a:t>
            </a:r>
            <a:r>
              <a:rPr lang="en-US" sz="1200" b="0" i="0" u="none" strike="noStrike" baseline="0" dirty="0">
                <a:latin typeface="+mn-lt"/>
              </a:rPr>
              <a:t>Play clock and ready-for-play:</a:t>
            </a:r>
          </a:p>
          <a:p>
            <a:pPr algn="l"/>
            <a:r>
              <a:rPr lang="en-US" sz="1200" b="0" i="0" u="none" strike="noStrike" baseline="0" dirty="0">
                <a:latin typeface="+mn-lt"/>
              </a:rPr>
              <a:t>a. Play clock:</a:t>
            </a:r>
          </a:p>
          <a:p>
            <a:pPr algn="l"/>
            <a:r>
              <a:rPr lang="en-US" sz="1200" b="0" i="0" u="none" strike="noStrike" baseline="0" dirty="0">
                <a:latin typeface="+mn-lt"/>
              </a:rPr>
              <a:t>1. 25 seconds will be on the play clock and start on the ready-for-play signal:</a:t>
            </a:r>
          </a:p>
          <a:p>
            <a:pPr algn="l"/>
            <a:r>
              <a:rPr lang="en-US" sz="1200" b="0" i="0" u="none" strike="noStrike" baseline="0" dirty="0">
                <a:latin typeface="+mn-lt"/>
              </a:rPr>
              <a:t>(a) Prior to a try following a score;</a:t>
            </a:r>
          </a:p>
          <a:p>
            <a:pPr algn="l"/>
            <a:r>
              <a:rPr lang="en-US" sz="1200" b="0" i="0" u="none" strike="noStrike" baseline="0" dirty="0">
                <a:latin typeface="+mn-lt"/>
              </a:rPr>
              <a:t>(b) To start a period or overtime series;</a:t>
            </a:r>
          </a:p>
          <a:p>
            <a:pPr algn="l"/>
            <a:r>
              <a:rPr lang="en-US" sz="1200" b="0" i="0" u="none" strike="noStrike" baseline="0" dirty="0">
                <a:latin typeface="+mn-lt"/>
              </a:rPr>
              <a:t>(c) Following administration of an inadvertent whistle;</a:t>
            </a:r>
          </a:p>
          <a:p>
            <a:pPr algn="l"/>
            <a:r>
              <a:rPr lang="en-US" sz="1200" b="0" i="0" u="none" strike="noStrike" baseline="0" dirty="0">
                <a:latin typeface="+mn-lt"/>
              </a:rPr>
              <a:t>(d) Following a charged time-out;</a:t>
            </a:r>
          </a:p>
          <a:p>
            <a:pPr algn="l"/>
            <a:r>
              <a:rPr lang="en-US" sz="1200" b="0" i="0" u="none" strike="noStrike" baseline="0" dirty="0">
                <a:latin typeface="+mn-lt"/>
              </a:rPr>
              <a:t>(e) Following an official's time-out as in 3-5-7 or 3-5-10.</a:t>
            </a:r>
          </a:p>
          <a:p>
            <a:pPr algn="l"/>
            <a:r>
              <a:rPr lang="en-US" sz="1200" b="1" i="0" u="none" strike="noStrike" baseline="0" dirty="0">
                <a:latin typeface="+mn-lt"/>
              </a:rPr>
              <a:t>EXCEPTIONS:</a:t>
            </a:r>
          </a:p>
          <a:p>
            <a:pPr algn="l"/>
            <a:r>
              <a:rPr lang="en-US" sz="1200" b="0" i="0" u="none" strike="noStrike" baseline="0" dirty="0">
                <a:latin typeface="+mn-lt"/>
              </a:rPr>
              <a:t>1. 3-5-7b;</a:t>
            </a:r>
          </a:p>
          <a:p>
            <a:pPr algn="l"/>
            <a:r>
              <a:rPr lang="en-US" sz="1200" b="0" i="0" u="sng" strike="noStrike" baseline="0" dirty="0">
                <a:solidFill>
                  <a:srgbClr val="FF0000"/>
                </a:solidFill>
                <a:latin typeface="+mn-lt"/>
              </a:rPr>
              <a:t>2. 3-5-7e, 3-5-7i or 3-5-10 if related to a defensive player.</a:t>
            </a:r>
            <a:endParaRPr kumimoji="0" lang="en-US" altLang="en-US" sz="1200" b="1" i="0" u="sng" strike="noStrike" kern="1200" cap="none" spc="0" normalizeH="0" baseline="0" noProof="0" dirty="0">
              <a:ln>
                <a:noFill/>
              </a:ln>
              <a:solidFill>
                <a:srgbClr val="FF0000"/>
              </a:solidFill>
              <a:effectLst/>
              <a:uLnTx/>
              <a:uFillTx/>
              <a:latin typeface="+mn-lt"/>
              <a:ea typeface="+mn-ea"/>
              <a:cs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Rationale for Change:</a:t>
            </a:r>
          </a:p>
          <a:p>
            <a:pPr algn="l"/>
            <a:r>
              <a:rPr lang="en-US" sz="1200" b="0" i="0" u="none" strike="noStrike" baseline="0" dirty="0">
                <a:latin typeface="+mn-lt"/>
              </a:rPr>
              <a:t>Added a new exception to the play clock administration following a foul committed only by the defensive team.</a:t>
            </a: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7</a:t>
            </a:fld>
            <a:endParaRPr lang="en-US"/>
          </a:p>
        </p:txBody>
      </p:sp>
    </p:spTree>
    <p:extLst>
      <p:ext uri="{BB962C8B-B14F-4D97-AF65-F5344CB8AC3E}">
        <p14:creationId xmlns:p14="http://schemas.microsoft.com/office/powerpoint/2010/main" val="86166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 Change</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RULE 7 – SECTION 5  FORWARD-PASS CLASSIFICATION …</a:t>
            </a:r>
          </a:p>
          <a:p>
            <a:pPr algn="l"/>
            <a:r>
              <a:rPr lang="en-US" sz="1200" b="1" i="0" u="none" strike="noStrike" baseline="0" dirty="0">
                <a:latin typeface="+mn-lt"/>
              </a:rPr>
              <a:t>ART. 2 . . . </a:t>
            </a:r>
            <a:r>
              <a:rPr lang="en-US" sz="1200" b="0" i="0" u="none" strike="noStrike" baseline="0" dirty="0">
                <a:latin typeface="+mn-lt"/>
              </a:rPr>
              <a:t>An illegal forward pass is a foul. Illegal forward passes include:</a:t>
            </a:r>
          </a:p>
          <a:p>
            <a:pPr algn="l"/>
            <a:r>
              <a:rPr lang="en-US" sz="1200" b="0" i="0" u="none" strike="noStrike" baseline="0" dirty="0">
                <a:latin typeface="+mn-lt"/>
              </a:rPr>
              <a:t>a. A pass after team possession has changed during the down.</a:t>
            </a:r>
          </a:p>
          <a:p>
            <a:pPr algn="l"/>
            <a:r>
              <a:rPr lang="en-US" sz="1200" b="0" i="0" u="none" strike="noStrike" baseline="0" dirty="0">
                <a:latin typeface="+mn-lt"/>
              </a:rPr>
              <a:t>b. A pass from beyond the neutral zone.</a:t>
            </a:r>
          </a:p>
          <a:p>
            <a:pPr algn="l"/>
            <a:r>
              <a:rPr lang="en-US" sz="1200" b="0" i="0" u="none" strike="noStrike" baseline="0" dirty="0">
                <a:latin typeface="+mn-lt"/>
              </a:rPr>
              <a:t>c. A second and subsequent forward pass(es) thrown during a down.</a:t>
            </a:r>
          </a:p>
          <a:p>
            <a:pPr algn="l"/>
            <a:r>
              <a:rPr lang="en-US" sz="1200" b="0" i="0" u="none" strike="noStrike" baseline="0" dirty="0">
                <a:latin typeface="+mn-lt"/>
              </a:rPr>
              <a:t>d. A pass intentionally thrown into an area not occupied by an eligible offensive receiver, </a:t>
            </a:r>
            <a:r>
              <a:rPr lang="en-US" sz="1200" b="0" i="0" u="sng" strike="noStrike" baseline="0" dirty="0">
                <a:solidFill>
                  <a:srgbClr val="FF0000"/>
                </a:solidFill>
                <a:latin typeface="+mn-lt"/>
              </a:rPr>
              <a:t>or</a:t>
            </a:r>
            <a:r>
              <a:rPr lang="en-US" sz="1200" b="0" i="0" u="none" strike="noStrike" baseline="0" dirty="0">
                <a:latin typeface="+mn-lt"/>
              </a:rPr>
              <a:t> thrown incomplete to save loss of yardage or to conserve time.</a:t>
            </a:r>
          </a:p>
          <a:p>
            <a:pPr algn="l"/>
            <a:r>
              <a:rPr lang="en-US" sz="1200" b="1" i="0" u="none" strike="noStrike" baseline="0" dirty="0">
                <a:latin typeface="+mn-lt"/>
              </a:rPr>
              <a:t>EXCEPTION</a:t>
            </a:r>
            <a:r>
              <a:rPr lang="en-US" sz="1200" b="1" i="0" u="sng" strike="noStrike" baseline="0" dirty="0">
                <a:solidFill>
                  <a:srgbClr val="FF0000"/>
                </a:solidFill>
                <a:latin typeface="+mn-lt"/>
              </a:rPr>
              <a:t>S:</a:t>
            </a:r>
          </a:p>
          <a:p>
            <a:pPr algn="l"/>
            <a:r>
              <a:rPr lang="en-US" sz="1200" b="0" i="0" u="sng" strike="noStrike" baseline="0" dirty="0">
                <a:solidFill>
                  <a:srgbClr val="FF0000"/>
                </a:solidFill>
                <a:latin typeface="+mn-lt"/>
              </a:rPr>
              <a:t>1. </a:t>
            </a:r>
            <a:r>
              <a:rPr lang="en-US" sz="1200" b="0" i="0" u="none" strike="noStrike" baseline="0" dirty="0">
                <a:latin typeface="+mn-lt"/>
              </a:rPr>
              <a:t>It is legal for a player positioned directly behind the snapper to conserve time by intentionally throwing the ball forward to the ground immediately after receiving the snap that has neither been muffed nor touched the ground.</a:t>
            </a:r>
          </a:p>
          <a:p>
            <a:pPr algn="l"/>
            <a:r>
              <a:rPr lang="en-US" sz="1200" b="0" i="0" u="sng" strike="noStrike" baseline="0" dirty="0">
                <a:solidFill>
                  <a:srgbClr val="FF0000"/>
                </a:solidFill>
                <a:latin typeface="+mn-lt"/>
              </a:rPr>
              <a:t>2. It is legal for a player to conserve yardage by intentionally throwing an incomplete forward pass if:</a:t>
            </a:r>
          </a:p>
          <a:p>
            <a:pPr algn="l"/>
            <a:r>
              <a:rPr lang="en-US" sz="1200" b="0" i="0" u="sng" strike="noStrike" baseline="0" dirty="0">
                <a:solidFill>
                  <a:srgbClr val="FF0000"/>
                </a:solidFill>
                <a:latin typeface="+mn-lt"/>
              </a:rPr>
              <a:t>a. The passer has been beyond the lateral boundary of the free-blocking zone as established at the snap; and</a:t>
            </a:r>
          </a:p>
          <a:p>
            <a:pPr algn="l"/>
            <a:r>
              <a:rPr lang="en-US" sz="1200" b="0" i="0" u="sng" strike="noStrike" baseline="0" dirty="0">
                <a:solidFill>
                  <a:srgbClr val="FF0000"/>
                </a:solidFill>
                <a:latin typeface="+mn-lt"/>
              </a:rPr>
              <a:t>b. The pass reaches the neutral zone, including the extension beyond the sideline.</a:t>
            </a:r>
            <a:endParaRPr kumimoji="0" lang="en-US" altLang="en-US" sz="1200" b="1" i="0" u="sng"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Rationale for Change:</a:t>
            </a:r>
          </a:p>
          <a:p>
            <a:pPr algn="l"/>
            <a:r>
              <a:rPr lang="en-US" sz="1200" b="0" i="0" u="none" strike="noStrike" baseline="0" dirty="0">
                <a:latin typeface="+mn-lt"/>
              </a:rPr>
              <a:t>Added a new exception that allows the passer to legally throw the ball away to conserve yardage.</a:t>
            </a:r>
            <a:endPar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Case Book:</a:t>
            </a:r>
            <a:r>
              <a:rPr kumimoji="0" lang="en-US" altLang="en-US"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  See SITUATIONS 7.5.2A, 7.5.2C</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39727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9</a:t>
            </a:fld>
            <a:endParaRPr lang="en-US"/>
          </a:p>
        </p:txBody>
      </p:sp>
    </p:spTree>
    <p:extLst>
      <p:ext uri="{BB962C8B-B14F-4D97-AF65-F5344CB8AC3E}">
        <p14:creationId xmlns:p14="http://schemas.microsoft.com/office/powerpoint/2010/main" val="1812422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xmlns=""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11" name="Subtitle 2">
            <a:extLst>
              <a:ext uri="{FF2B5EF4-FFF2-40B4-BE49-F238E27FC236}">
                <a16:creationId xmlns:a16="http://schemas.microsoft.com/office/drawing/2014/main" xmlns="" id="{A531C5C2-AC69-4836-970E-A21FAA1076F1}"/>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
            <a:extLst>
              <a:ext uri="{FF2B5EF4-FFF2-40B4-BE49-F238E27FC236}">
                <a16:creationId xmlns:a16="http://schemas.microsoft.com/office/drawing/2014/main" xmlns="" id="{9FD08610-8810-4D2F-BE4D-6A81B357F43B}"/>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8/6/2022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xmlns=""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11" name="Subtitle 2">
            <a:extLst>
              <a:ext uri="{FF2B5EF4-FFF2-40B4-BE49-F238E27FC236}">
                <a16:creationId xmlns:a16="http://schemas.microsoft.com/office/drawing/2014/main" xmlns="" id="{1690102E-0812-409A-980D-CA0EAEA5F3C3}"/>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
            <a:extLst>
              <a:ext uri="{FF2B5EF4-FFF2-40B4-BE49-F238E27FC236}">
                <a16:creationId xmlns:a16="http://schemas.microsoft.com/office/drawing/2014/main" xmlns="" id="{62950CF6-523C-4B70-A322-E32A7CB68A52}"/>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pic>
        <p:nvPicPr>
          <p:cNvPr id="9" name="Picture 8" descr="A group of people playing football&#10;&#10;Description automatically generated with medium confidence">
            <a:extLst>
              <a:ext uri="{FF2B5EF4-FFF2-40B4-BE49-F238E27FC236}">
                <a16:creationId xmlns:a16="http://schemas.microsoft.com/office/drawing/2014/main" xmlns="" id="{4F014E86-3742-4621-ABB4-A56EB082C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915"/>
            <a:ext cx="12192000" cy="4408510"/>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xmlns=""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8" name="Picture 7" descr="A picture containing drawing&#10;&#10;Description automatically generated">
            <a:extLst>
              <a:ext uri="{FF2B5EF4-FFF2-40B4-BE49-F238E27FC236}">
                <a16:creationId xmlns:a16="http://schemas.microsoft.com/office/drawing/2014/main" xmlns="" id="{3402AFB9-59C9-4F67-8129-CA6A6EFF25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11" name="Subtitle 2">
            <a:extLst>
              <a:ext uri="{FF2B5EF4-FFF2-40B4-BE49-F238E27FC236}">
                <a16:creationId xmlns:a16="http://schemas.microsoft.com/office/drawing/2014/main" xmlns="" id="{F95F413F-1EE0-4145-ABE8-78184613D26F}"/>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
            <a:extLst>
              <a:ext uri="{FF2B5EF4-FFF2-40B4-BE49-F238E27FC236}">
                <a16:creationId xmlns:a16="http://schemas.microsoft.com/office/drawing/2014/main" xmlns="" id="{CC41C330-06A2-431A-AB80-3B8FB62C19F2}"/>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8/6/2022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8/6/2022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8/6/2022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8/6/2022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8/6/2022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8/6/2022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A group of people playing football&#10;&#10;Description automatically generated with medium confidence">
            <a:extLst>
              <a:ext uri="{FF2B5EF4-FFF2-40B4-BE49-F238E27FC236}">
                <a16:creationId xmlns:a16="http://schemas.microsoft.com/office/drawing/2014/main" xmlns="" id="{5CF96B7F-6737-49AD-91BD-538AAF939B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915"/>
            <a:ext cx="12192000" cy="4408510"/>
          </a:xfrm>
          <a:prstGeom prst="rect">
            <a:avLst/>
          </a:prstGeom>
        </p:spPr>
      </p:pic>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xmlns="" id="{8494E476-94BE-4249-BA58-F863CF9C2C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8/6/2022</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descr="A close up of a sign&#10;&#10;Description automatically generated">
            <a:extLst>
              <a:ext uri="{FF2B5EF4-FFF2-40B4-BE49-F238E27FC236}">
                <a16:creationId xmlns:a16="http://schemas.microsoft.com/office/drawing/2014/main" xmlns="" id="{C00CB8E0-4CF4-41FC-9556-38B3AC65E3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5143" y="5748319"/>
            <a:ext cx="813848" cy="950976"/>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35" r:id="rId12"/>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bird1149@gmail.com"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02374D-BED5-4457-ADEA-E3921597E127}"/>
              </a:ext>
            </a:extLst>
          </p:cNvPr>
          <p:cNvSpPr>
            <a:spLocks noGrp="1"/>
          </p:cNvSpPr>
          <p:nvPr>
            <p:ph type="title"/>
          </p:nvPr>
        </p:nvSpPr>
        <p:spPr/>
        <p:txBody>
          <a:bodyPr/>
          <a:lstStyle/>
          <a:p>
            <a:r>
              <a:rPr lang="en-US" dirty="0"/>
              <a:t>2022 </a:t>
            </a:r>
            <a:r>
              <a:rPr lang="en-US" dirty="0" err="1"/>
              <a:t>nfhs</a:t>
            </a:r>
            <a:r>
              <a:rPr lang="en-US" dirty="0"/>
              <a:t/>
            </a:r>
            <a:br>
              <a:rPr lang="en-US" dirty="0"/>
            </a:br>
            <a:r>
              <a:rPr lang="en-US" dirty="0"/>
              <a:t>football rules changes</a:t>
            </a:r>
          </a:p>
        </p:txBody>
      </p:sp>
      <p:sp>
        <p:nvSpPr>
          <p:cNvPr id="3" name="Text Placeholder 2">
            <a:extLst>
              <a:ext uri="{FF2B5EF4-FFF2-40B4-BE49-F238E27FC236}">
                <a16:creationId xmlns:a16="http://schemas.microsoft.com/office/drawing/2014/main" xmlns="" id="{33CC376C-C234-42A8-8888-366E6A7CC92D}"/>
              </a:ext>
            </a:extLst>
          </p:cNvPr>
          <p:cNvSpPr>
            <a:spLocks noGrp="1"/>
          </p:cNvSpPr>
          <p:nvPr>
            <p:ph type="body" idx="1"/>
          </p:nvPr>
        </p:nvSpPr>
        <p:spPr/>
        <p:txBody>
          <a:bodyPr/>
          <a:lstStyle/>
          <a:p>
            <a:r>
              <a:rPr lang="en-US" dirty="0" smtClean="0">
                <a:solidFill>
                  <a:schemeClr val="accent4"/>
                </a:solidFill>
              </a:rPr>
              <a:t>Dr. Ronnie Higgs    email:  </a:t>
            </a:r>
            <a:r>
              <a:rPr lang="en-US" dirty="0" smtClean="0">
                <a:solidFill>
                  <a:schemeClr val="accent4"/>
                </a:solidFill>
              </a:rPr>
              <a:t>tbird1149@gmail.com</a:t>
            </a:r>
            <a:r>
              <a:rPr lang="en-US" dirty="0" smtClean="0">
                <a:solidFill>
                  <a:schemeClr val="accent4"/>
                </a:solidFill>
                <a:hlinkClick r:id="rId3"/>
              </a:rPr>
              <a:t>bird1149@gmail.com</a:t>
            </a:r>
            <a:endParaRPr lang="en-US" dirty="0" smtClean="0">
              <a:solidFill>
                <a:schemeClr val="accent4"/>
              </a:solidFill>
            </a:endParaRPr>
          </a:p>
          <a:p>
            <a:endParaRPr lang="en-US" dirty="0"/>
          </a:p>
        </p:txBody>
      </p:sp>
    </p:spTree>
    <p:extLst>
      <p:ext uri="{BB962C8B-B14F-4D97-AF65-F5344CB8AC3E}">
        <p14:creationId xmlns:p14="http://schemas.microsoft.com/office/powerpoint/2010/main" val="1142817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C4575705-6E8A-4785-ACBD-882654EBF75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Content Placeholder 2">
            <a:extLst>
              <a:ext uri="{FF2B5EF4-FFF2-40B4-BE49-F238E27FC236}">
                <a16:creationId xmlns:a16="http://schemas.microsoft.com/office/drawing/2014/main" xmlns=""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a:effectLst/>
                <a:ea typeface="Times New Roman" panose="02020603050405020304" pitchFamily="18" charset="0"/>
                <a:cs typeface="Times New Roman" panose="02020603050405020304" pitchFamily="18" charset="0"/>
              </a:rPr>
              <a:t>In PlayPic A, both players are in the free-blocking zone and on their lines of scrimmage. In PlayPic B, the block is legal because it is in the zone at the time of the snap, is an immediate, initial action following the snap, and both players began the play on their lines of scrimmage and in the free-blocking zone.  </a:t>
            </a:r>
            <a:endParaRPr lang="en-US" sz="2400" dirty="0"/>
          </a:p>
        </p:txBody>
      </p:sp>
      <p:sp>
        <p:nvSpPr>
          <p:cNvPr id="9" name="Title 1">
            <a:extLst>
              <a:ext uri="{FF2B5EF4-FFF2-40B4-BE49-F238E27FC236}">
                <a16:creationId xmlns:a16="http://schemas.microsoft.com/office/drawing/2014/main" xmlns="" id="{3949308C-73A6-436A-B008-5DE0C3AB1E7E}"/>
              </a:ext>
            </a:extLst>
          </p:cNvPr>
          <p:cNvSpPr>
            <a:spLocks noGrp="1"/>
          </p:cNvSpPr>
          <p:nvPr>
            <p:ph type="title"/>
          </p:nvPr>
        </p:nvSpPr>
        <p:spPr>
          <a:xfrm>
            <a:off x="1940985" y="582613"/>
            <a:ext cx="10026649" cy="1204912"/>
          </a:xfrm>
        </p:spPr>
        <p:txBody>
          <a:bodyPr/>
          <a:lstStyle/>
          <a:p>
            <a:r>
              <a:rPr lang="en-US" dirty="0"/>
              <a:t>blocking below the waist</a:t>
            </a:r>
            <a:br>
              <a:rPr lang="en-US" dirty="0"/>
            </a:br>
            <a:r>
              <a:rPr lang="en-US" dirty="0"/>
              <a:t>Rule 2-17-2</a:t>
            </a:r>
            <a:r>
              <a:rPr lang="en-US" cap="none" dirty="0"/>
              <a:t>c</a:t>
            </a:r>
            <a:r>
              <a:rPr lang="en-US" dirty="0"/>
              <a:t> </a:t>
            </a:r>
          </a:p>
        </p:txBody>
      </p:sp>
      <p:pic>
        <p:nvPicPr>
          <p:cNvPr id="6" name="Picture 5" descr="Graphical user interface, application&#10;&#10;Description automatically generated">
            <a:extLst>
              <a:ext uri="{FF2B5EF4-FFF2-40B4-BE49-F238E27FC236}">
                <a16:creationId xmlns:a16="http://schemas.microsoft.com/office/drawing/2014/main" xmlns="" id="{6E995825-ECCC-4F22-A1D2-4D17170A2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423" y="2216492"/>
            <a:ext cx="6260520" cy="3233739"/>
          </a:xfrm>
          <a:prstGeom prst="rect">
            <a:avLst/>
          </a:prstGeom>
        </p:spPr>
      </p:pic>
    </p:spTree>
    <p:extLst>
      <p:ext uri="{BB962C8B-B14F-4D97-AF65-F5344CB8AC3E}">
        <p14:creationId xmlns:p14="http://schemas.microsoft.com/office/powerpoint/2010/main" val="3841675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C4575705-6E8A-4785-ACBD-882654EBF75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Content Placeholder 2">
            <a:extLst>
              <a:ext uri="{FF2B5EF4-FFF2-40B4-BE49-F238E27FC236}">
                <a16:creationId xmlns:a16="http://schemas.microsoft.com/office/drawing/2014/main" xmlns="" id="{28B0385D-EB82-4F38-9EA1-3AB76D641CBC}"/>
              </a:ext>
            </a:extLst>
          </p:cNvPr>
          <p:cNvSpPr txBox="1">
            <a:spLocks/>
          </p:cNvSpPr>
          <p:nvPr/>
        </p:nvSpPr>
        <p:spPr bwMode="auto">
          <a:xfrm>
            <a:off x="7021902" y="2095722"/>
            <a:ext cx="4945732"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000" b="0" i="0" u="none" strike="noStrike" kern="1200" cap="none" spc="0" normalizeH="0" baseline="0" noProof="0">
                <a:ln>
                  <a:noFill/>
                </a:ln>
                <a:solidFill>
                  <a:srgbClr val="414B56"/>
                </a:solidFill>
                <a:effectLst/>
                <a:uLnTx/>
                <a:uFillTx/>
                <a:latin typeface="Calibri" panose="020F0502020204030204" pitchFamily="34" charset="0"/>
                <a:ea typeface="Times New Roman" panose="02020603050405020304" pitchFamily="18" charset="0"/>
                <a:cs typeface="+mn-cs"/>
              </a:rPr>
              <a:t>It is legal for offensive linemen to block below the waist in the free-blocking zone, provided both players were on their lines of scrimmage and within the zone at the time of the snap and the block is an immediate, initial action following the snap. No. 77 could only block No. 62 below the waist if the block was immediate, initial action following the snap. No. 65 can block No. 93 below the waist even though No. 93 is playing off his shoulder, if the block is an immediate, initial action following the snap. No. 72 could not block No. 55 below the waist at any time during this play.</a:t>
            </a:r>
            <a:endParaRPr kumimoji="0" lang="en-US" sz="2000" b="0" i="0" u="none" strike="noStrike" kern="1200" cap="none" spc="0" normalizeH="0" baseline="0" noProof="0" dirty="0">
              <a:ln>
                <a:noFill/>
              </a:ln>
              <a:solidFill>
                <a:srgbClr val="414B56"/>
              </a:solidFill>
              <a:effectLst/>
              <a:uLnTx/>
              <a:uFillTx/>
              <a:latin typeface="Calibri"/>
              <a:ea typeface="+mn-ea"/>
              <a:cs typeface="+mn-cs"/>
            </a:endParaRPr>
          </a:p>
        </p:txBody>
      </p:sp>
      <p:sp>
        <p:nvSpPr>
          <p:cNvPr id="9" name="Title 1">
            <a:extLst>
              <a:ext uri="{FF2B5EF4-FFF2-40B4-BE49-F238E27FC236}">
                <a16:creationId xmlns:a16="http://schemas.microsoft.com/office/drawing/2014/main" xmlns="" id="{3949308C-73A6-436A-B008-5DE0C3AB1E7E}"/>
              </a:ext>
            </a:extLst>
          </p:cNvPr>
          <p:cNvSpPr>
            <a:spLocks noGrp="1"/>
          </p:cNvSpPr>
          <p:nvPr>
            <p:ph type="title"/>
          </p:nvPr>
        </p:nvSpPr>
        <p:spPr>
          <a:xfrm>
            <a:off x="1940985" y="582613"/>
            <a:ext cx="10026649" cy="1204912"/>
          </a:xfrm>
        </p:spPr>
        <p:txBody>
          <a:bodyPr/>
          <a:lstStyle/>
          <a:p>
            <a:r>
              <a:rPr kumimoji="0" lang="en-US" sz="3800" b="1" i="0" u="none" strike="noStrike" kern="1200" cap="all" spc="0" normalizeH="0" baseline="0" noProof="0" dirty="0">
                <a:ln>
                  <a:noFill/>
                </a:ln>
                <a:solidFill>
                  <a:srgbClr val="00205B"/>
                </a:solidFill>
                <a:effectLst/>
                <a:uLnTx/>
                <a:uFillTx/>
                <a:latin typeface="Calibri"/>
                <a:ea typeface="+mj-ea"/>
                <a:cs typeface="+mj-cs"/>
              </a:rPr>
              <a:t>Blocking below the waist</a:t>
            </a:r>
            <a:br>
              <a:rPr kumimoji="0" lang="en-US" sz="3800" b="1" i="0" u="none" strike="noStrike" kern="1200" cap="all" spc="0" normalizeH="0" baseline="0" noProof="0" dirty="0">
                <a:ln>
                  <a:noFill/>
                </a:ln>
                <a:solidFill>
                  <a:srgbClr val="00205B"/>
                </a:solidFill>
                <a:effectLst/>
                <a:uLnTx/>
                <a:uFillTx/>
                <a:latin typeface="Calibri"/>
                <a:ea typeface="+mj-ea"/>
                <a:cs typeface="+mj-cs"/>
              </a:rPr>
            </a:br>
            <a:r>
              <a:rPr kumimoji="0" lang="en-US" sz="3800" b="1" i="0" u="none" strike="noStrike" kern="1200" cap="all" spc="0" normalizeH="0" baseline="0" noProof="0" dirty="0">
                <a:ln>
                  <a:noFill/>
                </a:ln>
                <a:solidFill>
                  <a:srgbClr val="00205B"/>
                </a:solidFill>
                <a:effectLst/>
                <a:uLnTx/>
                <a:uFillTx/>
                <a:latin typeface="Calibri"/>
                <a:ea typeface="+mj-ea"/>
                <a:cs typeface="+mj-cs"/>
              </a:rPr>
              <a:t>Rules 2-17-1, 2-17-2, 2-17-4</a:t>
            </a:r>
            <a:endParaRPr lang="en-US" dirty="0"/>
          </a:p>
        </p:txBody>
      </p:sp>
      <p:pic>
        <p:nvPicPr>
          <p:cNvPr id="6" name="Picture 5" descr="A picture containing graphical user interface&#10;&#10;Description automatically generated">
            <a:extLst>
              <a:ext uri="{FF2B5EF4-FFF2-40B4-BE49-F238E27FC236}">
                <a16:creationId xmlns:a16="http://schemas.microsoft.com/office/drawing/2014/main" xmlns="" id="{DD7B1380-D109-498D-8D0B-F4D93FB06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215" y="2095500"/>
            <a:ext cx="5339556" cy="3183731"/>
          </a:xfrm>
          <a:prstGeom prst="rect">
            <a:avLst/>
          </a:prstGeom>
        </p:spPr>
      </p:pic>
    </p:spTree>
    <p:extLst>
      <p:ext uri="{BB962C8B-B14F-4D97-AF65-F5344CB8AC3E}">
        <p14:creationId xmlns:p14="http://schemas.microsoft.com/office/powerpoint/2010/main" val="1804395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C4575705-6E8A-4785-ACBD-882654EBF75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Content Placeholder 2">
            <a:extLst>
              <a:ext uri="{FF2B5EF4-FFF2-40B4-BE49-F238E27FC236}">
                <a16:creationId xmlns:a16="http://schemas.microsoft.com/office/drawing/2014/main" xmlns="" id="{28B0385D-EB82-4F38-9EA1-3AB76D641CBC}"/>
              </a:ext>
            </a:extLst>
          </p:cNvPr>
          <p:cNvSpPr txBox="1">
            <a:spLocks/>
          </p:cNvSpPr>
          <p:nvPr/>
        </p:nvSpPr>
        <p:spPr bwMode="auto">
          <a:xfrm>
            <a:off x="7090913" y="2095722"/>
            <a:ext cx="4876721"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200" b="0" i="0" u="none" strike="noStrike" kern="1200" cap="none" spc="0" normalizeH="0" baseline="0" noProof="0">
                <a:ln>
                  <a:noFill/>
                </a:ln>
                <a:solidFill>
                  <a:srgbClr val="414B56"/>
                </a:solidFill>
                <a:effectLst/>
                <a:uLnTx/>
                <a:uFillTx/>
                <a:latin typeface="Calibri"/>
                <a:ea typeface="Times New Roman" panose="02020603050405020304" pitchFamily="18" charset="0"/>
                <a:cs typeface="Times New Roman" panose="02020603050405020304" pitchFamily="18" charset="0"/>
              </a:rPr>
              <a:t>While in the free-blocking zone, the initial contact in PlayPic A is with the hands below the waist. When the blocker finishes the block below the waist as in PlayPic B, it is not a foul. A block below the waist is legal if it occurs in the free-blocking zone, provided both players were on their lines of scrimmage and within the zone at the time of the snap and the block is an immediate, initial action following the snap.</a:t>
            </a:r>
            <a:endParaRPr kumimoji="0" lang="en-US" sz="2200" b="0" i="0" u="none" strike="noStrike" kern="1200" cap="none" spc="0" normalizeH="0" baseline="0" noProof="0" dirty="0">
              <a:ln>
                <a:noFill/>
              </a:ln>
              <a:solidFill>
                <a:srgbClr val="414B56"/>
              </a:solidFill>
              <a:effectLst/>
              <a:uLnTx/>
              <a:uFillTx/>
              <a:latin typeface="Calibri"/>
              <a:ea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xmlns="" id="{3949308C-73A6-436A-B008-5DE0C3AB1E7E}"/>
              </a:ext>
            </a:extLst>
          </p:cNvPr>
          <p:cNvSpPr>
            <a:spLocks noGrp="1"/>
          </p:cNvSpPr>
          <p:nvPr>
            <p:ph type="title"/>
          </p:nvPr>
        </p:nvSpPr>
        <p:spPr>
          <a:xfrm>
            <a:off x="1940985" y="582613"/>
            <a:ext cx="10026649" cy="1204912"/>
          </a:xfrm>
        </p:spPr>
        <p:txBody>
          <a:bodyPr/>
          <a:lstStyle/>
          <a:p>
            <a:r>
              <a:rPr lang="en-US" dirty="0"/>
              <a:t>blocking below the waist</a:t>
            </a:r>
            <a:br>
              <a:rPr lang="en-US" dirty="0"/>
            </a:br>
            <a:r>
              <a:rPr lang="en-US" dirty="0"/>
              <a:t>rules 2-3-7, 2-17-1, 2-17-2, 9-3-2</a:t>
            </a:r>
          </a:p>
        </p:txBody>
      </p:sp>
      <p:pic>
        <p:nvPicPr>
          <p:cNvPr id="6" name="Picture 5" descr="Graphical user interface, application&#10;&#10;Description automatically generated">
            <a:extLst>
              <a:ext uri="{FF2B5EF4-FFF2-40B4-BE49-F238E27FC236}">
                <a16:creationId xmlns:a16="http://schemas.microsoft.com/office/drawing/2014/main" xmlns="" id="{5CB8694B-9BE2-4B19-8F45-0F65F4885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214" y="2095500"/>
            <a:ext cx="5344797" cy="3771900"/>
          </a:xfrm>
          <a:prstGeom prst="rect">
            <a:avLst/>
          </a:prstGeom>
        </p:spPr>
      </p:pic>
    </p:spTree>
    <p:extLst>
      <p:ext uri="{BB962C8B-B14F-4D97-AF65-F5344CB8AC3E}">
        <p14:creationId xmlns:p14="http://schemas.microsoft.com/office/powerpoint/2010/main" val="419916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C4575705-6E8A-4785-ACBD-882654EBF75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Content Placeholder 2">
            <a:extLst>
              <a:ext uri="{FF2B5EF4-FFF2-40B4-BE49-F238E27FC236}">
                <a16:creationId xmlns:a16="http://schemas.microsoft.com/office/drawing/2014/main" xmlns=""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sp>
        <p:nvSpPr>
          <p:cNvPr id="9" name="Title 1">
            <a:extLst>
              <a:ext uri="{FF2B5EF4-FFF2-40B4-BE49-F238E27FC236}">
                <a16:creationId xmlns:a16="http://schemas.microsoft.com/office/drawing/2014/main" xmlns="" id="{3949308C-73A6-436A-B008-5DE0C3AB1E7E}"/>
              </a:ext>
            </a:extLst>
          </p:cNvPr>
          <p:cNvSpPr>
            <a:spLocks noGrp="1"/>
          </p:cNvSpPr>
          <p:nvPr>
            <p:ph type="title"/>
          </p:nvPr>
        </p:nvSpPr>
        <p:spPr>
          <a:xfrm>
            <a:off x="1940985" y="582613"/>
            <a:ext cx="10026649" cy="1204912"/>
          </a:xfrm>
        </p:spPr>
        <p:txBody>
          <a:bodyPr/>
          <a:lstStyle/>
          <a:p>
            <a:r>
              <a:rPr kumimoji="0" lang="en-US" sz="3800" b="1" i="0" u="none" strike="noStrike" kern="1200" cap="all" spc="0" normalizeH="0" baseline="0" noProof="0" dirty="0">
                <a:ln>
                  <a:noFill/>
                </a:ln>
                <a:solidFill>
                  <a:srgbClr val="00205B"/>
                </a:solidFill>
                <a:effectLst/>
                <a:uLnTx/>
                <a:uFillTx/>
                <a:latin typeface="Calibri"/>
                <a:ea typeface="+mj-ea"/>
                <a:cs typeface="+mj-cs"/>
              </a:rPr>
              <a:t>blocking below the waist</a:t>
            </a:r>
            <a:br>
              <a:rPr kumimoji="0" lang="en-US" sz="3800" b="1" i="0" u="none" strike="noStrike" kern="1200" cap="all" spc="0" normalizeH="0" baseline="0" noProof="0" dirty="0">
                <a:ln>
                  <a:noFill/>
                </a:ln>
                <a:solidFill>
                  <a:srgbClr val="00205B"/>
                </a:solidFill>
                <a:effectLst/>
                <a:uLnTx/>
                <a:uFillTx/>
                <a:latin typeface="Calibri"/>
                <a:ea typeface="+mj-ea"/>
                <a:cs typeface="+mj-cs"/>
              </a:rPr>
            </a:br>
            <a:r>
              <a:rPr kumimoji="0" lang="en-US" sz="3800" b="1" i="0" u="none" strike="noStrike" kern="1200" cap="all" spc="0" normalizeH="0" baseline="0" noProof="0" dirty="0">
                <a:ln>
                  <a:noFill/>
                </a:ln>
                <a:solidFill>
                  <a:srgbClr val="00205B"/>
                </a:solidFill>
                <a:effectLst/>
                <a:uLnTx/>
                <a:uFillTx/>
                <a:latin typeface="Calibri"/>
                <a:ea typeface="+mj-ea"/>
                <a:cs typeface="+mj-cs"/>
              </a:rPr>
              <a:t>rules 2-3-7, 2-17-2, 9-3-2</a:t>
            </a:r>
            <a:endParaRPr lang="en-US" dirty="0"/>
          </a:p>
        </p:txBody>
      </p:sp>
      <p:pic>
        <p:nvPicPr>
          <p:cNvPr id="6" name="Picture 5" descr="A picture containing text&#10;&#10;Description automatically generated">
            <a:extLst>
              <a:ext uri="{FF2B5EF4-FFF2-40B4-BE49-F238E27FC236}">
                <a16:creationId xmlns:a16="http://schemas.microsoft.com/office/drawing/2014/main" xmlns="" id="{BD3F3A45-6173-429D-AD82-25E9D25E7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213" y="2095500"/>
            <a:ext cx="2586445" cy="3771900"/>
          </a:xfrm>
          <a:prstGeom prst="rect">
            <a:avLst/>
          </a:prstGeom>
        </p:spPr>
      </p:pic>
      <p:sp>
        <p:nvSpPr>
          <p:cNvPr id="7" name="TextBox 6">
            <a:extLst>
              <a:ext uri="{FF2B5EF4-FFF2-40B4-BE49-F238E27FC236}">
                <a16:creationId xmlns:a16="http://schemas.microsoft.com/office/drawing/2014/main" xmlns="" id="{3F4E5B83-1D6B-4E72-B071-C36487AA88FE}"/>
              </a:ext>
            </a:extLst>
          </p:cNvPr>
          <p:cNvSpPr txBox="1"/>
          <p:nvPr/>
        </p:nvSpPr>
        <p:spPr>
          <a:xfrm>
            <a:off x="4382219" y="2095500"/>
            <a:ext cx="7606582" cy="30469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400" b="0" i="0" u="none" strike="noStrike" kern="1200" cap="none" spc="0" normalizeH="0" baseline="0" noProof="0" dirty="0">
                <a:ln>
                  <a:noFill/>
                </a:ln>
                <a:solidFill>
                  <a:srgbClr val="414B56"/>
                </a:solidFill>
                <a:effectLst/>
                <a:uLnTx/>
                <a:uFillTx/>
                <a:latin typeface="Calibri"/>
                <a:ea typeface="Times New Roman" panose="02020603050405020304" pitchFamily="18" charset="0"/>
                <a:cs typeface="Times New Roman" panose="02020603050405020304" pitchFamily="18" charset="0"/>
              </a:rPr>
              <a:t>The rules regarding blocking below the waist apply equally to both teams. In the </a:t>
            </a:r>
            <a:r>
              <a:rPr kumimoji="0" lang="en-US" sz="2400" b="0" i="0" u="none" strike="noStrike" kern="1200" cap="none" spc="0" normalizeH="0" baseline="0" noProof="0" dirty="0" err="1">
                <a:ln>
                  <a:noFill/>
                </a:ln>
                <a:solidFill>
                  <a:srgbClr val="414B56"/>
                </a:solidFill>
                <a:effectLst/>
                <a:uLnTx/>
                <a:uFillTx/>
                <a:latin typeface="Calibri"/>
                <a:ea typeface="Times New Roman" panose="02020603050405020304" pitchFamily="18" charset="0"/>
                <a:cs typeface="Times New Roman" panose="02020603050405020304" pitchFamily="18" charset="0"/>
              </a:rPr>
              <a:t>PlayPic</a:t>
            </a:r>
            <a:r>
              <a:rPr kumimoji="0" lang="en-US" sz="2400" b="0" i="0" u="none" strike="noStrike" kern="1200" cap="none" spc="0" normalizeH="0" baseline="0" noProof="0" dirty="0">
                <a:ln>
                  <a:noFill/>
                </a:ln>
                <a:solidFill>
                  <a:srgbClr val="414B56"/>
                </a:solidFill>
                <a:effectLst/>
                <a:uLnTx/>
                <a:uFillTx/>
                <a:latin typeface="Calibri"/>
                <a:ea typeface="Times New Roman" panose="02020603050405020304" pitchFamily="18" charset="0"/>
                <a:cs typeface="Times New Roman" panose="02020603050405020304" pitchFamily="18" charset="0"/>
              </a:rPr>
              <a:t>, the defender goes below the waist outside the free-blocking zone to take out the lead blocker. This is an illegal block by the defender. A block below the waist is only legal if it occurs in the free-blocking zone, provided both players were on their lines of scrimmage and within the zone at the time of the snap and the block is an immediate, initial action following the snap.</a:t>
            </a: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41363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253D4-FBC0-492D-B7F0-2F73079E0327}"/>
              </a:ext>
            </a:extLst>
          </p:cNvPr>
          <p:cNvSpPr>
            <a:spLocks noGrp="1"/>
          </p:cNvSpPr>
          <p:nvPr>
            <p:ph type="title"/>
          </p:nvPr>
        </p:nvSpPr>
        <p:spPr/>
        <p:txBody>
          <a:bodyPr/>
          <a:lstStyle/>
          <a:p>
            <a:r>
              <a:rPr lang="en-US" dirty="0"/>
              <a:t>2022 </a:t>
            </a:r>
            <a:r>
              <a:rPr lang="en-US" dirty="0" err="1"/>
              <a:t>nfhs</a:t>
            </a:r>
            <a:r>
              <a:rPr lang="en-US" dirty="0"/>
              <a:t/>
            </a:r>
            <a:br>
              <a:rPr lang="en-US" dirty="0"/>
            </a:br>
            <a:r>
              <a:rPr lang="en-US" dirty="0"/>
              <a:t>football points of emphasis</a:t>
            </a:r>
          </a:p>
        </p:txBody>
      </p:sp>
      <p:sp>
        <p:nvSpPr>
          <p:cNvPr id="3" name="Text Placeholder 2">
            <a:extLst>
              <a:ext uri="{FF2B5EF4-FFF2-40B4-BE49-F238E27FC236}">
                <a16:creationId xmlns:a16="http://schemas.microsoft.com/office/drawing/2014/main" xmlns="" id="{F57DF7F8-4968-4471-81A4-5E542BE13B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5018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8CF636-99AC-46A0-9D6F-507EA0171A89}"/>
              </a:ext>
            </a:extLst>
          </p:cNvPr>
          <p:cNvSpPr>
            <a:spLocks noGrp="1"/>
          </p:cNvSpPr>
          <p:nvPr>
            <p:ph type="title"/>
          </p:nvPr>
        </p:nvSpPr>
        <p:spPr/>
        <p:txBody>
          <a:bodyPr/>
          <a:lstStyle/>
          <a:p>
            <a:r>
              <a:rPr lang="en-US" dirty="0"/>
              <a:t>2022 </a:t>
            </a:r>
            <a:r>
              <a:rPr lang="en-US" dirty="0" err="1"/>
              <a:t>nfhs</a:t>
            </a:r>
            <a:r>
              <a:rPr lang="en-US" dirty="0"/>
              <a:t> football points of emphasis</a:t>
            </a:r>
          </a:p>
        </p:txBody>
      </p:sp>
      <p:sp>
        <p:nvSpPr>
          <p:cNvPr id="3" name="Content Placeholder 2">
            <a:extLst>
              <a:ext uri="{FF2B5EF4-FFF2-40B4-BE49-F238E27FC236}">
                <a16:creationId xmlns:a16="http://schemas.microsoft.com/office/drawing/2014/main" xmlns="" id="{5EF8163F-155F-4189-BD38-BD5FA424044E}"/>
              </a:ext>
            </a:extLst>
          </p:cNvPr>
          <p:cNvSpPr>
            <a:spLocks noGrp="1"/>
          </p:cNvSpPr>
          <p:nvPr>
            <p:ph idx="1"/>
          </p:nvPr>
        </p:nvSpPr>
        <p:spPr>
          <a:xfrm>
            <a:off x="1940985" y="2181497"/>
            <a:ext cx="10026649" cy="4146279"/>
          </a:xfrm>
        </p:spPr>
        <p:txBody>
          <a:bodyPr/>
          <a:lstStyle/>
          <a:p>
            <a:pPr marL="0" lvl="0" indent="0">
              <a:spcAft>
                <a:spcPts val="0"/>
              </a:spcAft>
              <a:buNone/>
            </a:pPr>
            <a:r>
              <a:rPr lang="en-US" sz="3200" b="1" dirty="0">
                <a:solidFill>
                  <a:srgbClr val="414B56"/>
                </a:solidFill>
              </a:rPr>
              <a:t>1.  Sportsmanship</a:t>
            </a:r>
          </a:p>
          <a:p>
            <a:pPr marL="0" lvl="0" indent="0">
              <a:spcAft>
                <a:spcPts val="0"/>
              </a:spcAft>
              <a:buNone/>
            </a:pPr>
            <a:endParaRPr lang="en-US" sz="1200" b="1" dirty="0">
              <a:solidFill>
                <a:srgbClr val="414B56"/>
              </a:solidFill>
            </a:endParaRPr>
          </a:p>
          <a:p>
            <a:pPr marL="514350" lvl="0" indent="-514350">
              <a:spcAft>
                <a:spcPts val="0"/>
              </a:spcAft>
              <a:buAutoNum type="arabicPeriod" startAt="2"/>
            </a:pPr>
            <a:r>
              <a:rPr lang="en-US" sz="3200" b="1" dirty="0">
                <a:solidFill>
                  <a:srgbClr val="414B56"/>
                </a:solidFill>
              </a:rPr>
              <a:t>Targeting/Defenseless Player</a:t>
            </a:r>
          </a:p>
          <a:p>
            <a:pPr marL="0" lvl="0" indent="0">
              <a:spcAft>
                <a:spcPts val="0"/>
              </a:spcAft>
              <a:buNone/>
            </a:pPr>
            <a:endParaRPr lang="en-US" sz="1200" b="1" dirty="0">
              <a:solidFill>
                <a:srgbClr val="414B56"/>
              </a:solidFill>
            </a:endParaRPr>
          </a:p>
          <a:p>
            <a:pPr marL="0" lvl="0" indent="0">
              <a:spcAft>
                <a:spcPts val="0"/>
              </a:spcAft>
              <a:buNone/>
            </a:pPr>
            <a:r>
              <a:rPr lang="en-US" sz="3200" b="1" dirty="0">
                <a:solidFill>
                  <a:srgbClr val="414B56"/>
                </a:solidFill>
              </a:rPr>
              <a:t>3.  Legal Uniforms and Equipment</a:t>
            </a:r>
          </a:p>
          <a:p>
            <a:pPr marL="0" lvl="0" indent="0" algn="ctr">
              <a:buNone/>
            </a:pPr>
            <a:endParaRPr lang="en-US" sz="1200" b="1" dirty="0">
              <a:solidFill>
                <a:srgbClr val="414B56"/>
              </a:solidFill>
            </a:endParaRPr>
          </a:p>
          <a:p>
            <a:pPr marL="0" lvl="0" indent="0" algn="ctr">
              <a:buNone/>
            </a:pPr>
            <a:endParaRPr lang="en-US" sz="3200" b="1" dirty="0">
              <a:solidFill>
                <a:srgbClr val="414B56"/>
              </a:solidFill>
            </a:endParaRPr>
          </a:p>
        </p:txBody>
      </p:sp>
      <p:sp>
        <p:nvSpPr>
          <p:cNvPr id="4" name="Footer Placeholder 3">
            <a:extLst>
              <a:ext uri="{FF2B5EF4-FFF2-40B4-BE49-F238E27FC236}">
                <a16:creationId xmlns:a16="http://schemas.microsoft.com/office/drawing/2014/main" xmlns="" id="{FEEF1D49-904A-43D9-B072-19825DE3A2C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7" name="Picture 6" descr="A couple of men playing football&#10;&#10;Description automatically generated with medium confidence">
            <a:extLst>
              <a:ext uri="{FF2B5EF4-FFF2-40B4-BE49-F238E27FC236}">
                <a16:creationId xmlns:a16="http://schemas.microsoft.com/office/drawing/2014/main" xmlns="" id="{FC902CAF-5B93-43AE-83FD-C6A1EA5D7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9960" y="2400570"/>
            <a:ext cx="2657674" cy="3708132"/>
          </a:xfrm>
          <a:prstGeom prst="rect">
            <a:avLst/>
          </a:prstGeom>
        </p:spPr>
      </p:pic>
    </p:spTree>
    <p:extLst>
      <p:ext uri="{BB962C8B-B14F-4D97-AF65-F5344CB8AC3E}">
        <p14:creationId xmlns:p14="http://schemas.microsoft.com/office/powerpoint/2010/main" val="3496160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3D5A3E-A697-4364-8505-873BC39865D6}"/>
              </a:ext>
            </a:extLst>
          </p:cNvPr>
          <p:cNvSpPr>
            <a:spLocks noGrp="1"/>
          </p:cNvSpPr>
          <p:nvPr>
            <p:ph type="title"/>
          </p:nvPr>
        </p:nvSpPr>
        <p:spPr/>
        <p:txBody>
          <a:bodyPr/>
          <a:lstStyle/>
          <a:p>
            <a:r>
              <a:rPr lang="en-US" dirty="0"/>
              <a:t>sportsmanship</a:t>
            </a:r>
          </a:p>
        </p:txBody>
      </p:sp>
      <p:pic>
        <p:nvPicPr>
          <p:cNvPr id="6" name="Content Placeholder 5" descr="Graphical user interface&#10;&#10;Description automatically generated">
            <a:extLst>
              <a:ext uri="{FF2B5EF4-FFF2-40B4-BE49-F238E27FC236}">
                <a16:creationId xmlns:a16="http://schemas.microsoft.com/office/drawing/2014/main" xmlns="" id="{6A8FD307-D61E-486D-9B05-7A7A3BFB678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8403"/>
          <a:stretch/>
        </p:blipFill>
        <p:spPr>
          <a:xfrm>
            <a:off x="2702320" y="2020263"/>
            <a:ext cx="7958732" cy="3422123"/>
          </a:xfrm>
        </p:spPr>
      </p:pic>
      <p:sp>
        <p:nvSpPr>
          <p:cNvPr id="4" name="Footer Placeholder 3">
            <a:extLst>
              <a:ext uri="{FF2B5EF4-FFF2-40B4-BE49-F238E27FC236}">
                <a16:creationId xmlns:a16="http://schemas.microsoft.com/office/drawing/2014/main" xmlns="" id="{AD3839D8-6758-4D13-BB28-9BCDE156A3B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7" name="TextBox 6">
            <a:extLst>
              <a:ext uri="{FF2B5EF4-FFF2-40B4-BE49-F238E27FC236}">
                <a16:creationId xmlns:a16="http://schemas.microsoft.com/office/drawing/2014/main" xmlns="" id="{721D59CD-5082-4008-8864-881AFF1F2E1D}"/>
              </a:ext>
            </a:extLst>
          </p:cNvPr>
          <p:cNvSpPr txBox="1"/>
          <p:nvPr/>
        </p:nvSpPr>
        <p:spPr>
          <a:xfrm>
            <a:off x="1476172" y="5521840"/>
            <a:ext cx="10411028"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14B56"/>
                </a:solidFill>
                <a:effectLst/>
                <a:uLnTx/>
                <a:uFillTx/>
                <a:latin typeface="Calibri"/>
                <a:ea typeface="+mn-ea"/>
                <a:cs typeface="Arial" pitchFamily="34" charset="0"/>
              </a:rPr>
              <a:t>Poor sportsmanship by coaches and players sets a negative tone for fans, game officials and others.</a:t>
            </a:r>
          </a:p>
        </p:txBody>
      </p:sp>
    </p:spTree>
    <p:extLst>
      <p:ext uri="{BB962C8B-B14F-4D97-AF65-F5344CB8AC3E}">
        <p14:creationId xmlns:p14="http://schemas.microsoft.com/office/powerpoint/2010/main" val="2582616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636A2194-32E8-4B4A-B9D2-3360CBE2883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xmlns="" id="{0F95FB8B-CCFA-41EB-B72D-EA212CE19900}"/>
              </a:ext>
            </a:extLst>
          </p:cNvPr>
          <p:cNvSpPr>
            <a:spLocks noGrp="1"/>
          </p:cNvSpPr>
          <p:nvPr>
            <p:ph type="title"/>
          </p:nvPr>
        </p:nvSpPr>
        <p:spPr>
          <a:xfrm>
            <a:off x="1776549" y="525463"/>
            <a:ext cx="10415451" cy="1204912"/>
          </a:xfrm>
        </p:spPr>
        <p:txBody>
          <a:bodyPr/>
          <a:lstStyle/>
          <a:p>
            <a:r>
              <a:rPr lang="en-US" cap="none" dirty="0"/>
              <a:t/>
            </a:r>
            <a:br>
              <a:rPr lang="en-US" cap="none" dirty="0"/>
            </a:br>
            <a:r>
              <a:rPr lang="en-US" cap="none" dirty="0"/>
              <a:t>TEAM BOXES</a:t>
            </a:r>
            <a:r>
              <a:rPr lang="en-US" dirty="0"/>
              <a:t/>
            </a:r>
            <a:br>
              <a:rPr lang="en-US" dirty="0"/>
            </a:br>
            <a:r>
              <a:rPr lang="en-US" dirty="0"/>
              <a:t>rule 1-2-3</a:t>
            </a:r>
            <a:r>
              <a:rPr lang="en-US" cap="none" dirty="0"/>
              <a:t>g NOTES 3. (NEW), </a:t>
            </a:r>
            <a:r>
              <a:rPr lang="en-US" dirty="0"/>
              <a:t>TABLE 1-7 (3.) (New) </a:t>
            </a:r>
            <a:r>
              <a:rPr lang="en-US" cap="none" dirty="0"/>
              <a:t/>
            </a:r>
            <a:br>
              <a:rPr lang="en-US" cap="none" dirty="0"/>
            </a:br>
            <a:endParaRPr lang="en-US" dirty="0"/>
          </a:p>
        </p:txBody>
      </p:sp>
      <p:sp>
        <p:nvSpPr>
          <p:cNvPr id="6" name="Content Placeholder 2">
            <a:extLst>
              <a:ext uri="{FF2B5EF4-FFF2-40B4-BE49-F238E27FC236}">
                <a16:creationId xmlns:a16="http://schemas.microsoft.com/office/drawing/2014/main" xmlns="" id="{17964A8F-10DB-4E2A-BCC1-B459117CA5D8}"/>
              </a:ext>
            </a:extLst>
          </p:cNvPr>
          <p:cNvSpPr txBox="1">
            <a:spLocks/>
          </p:cNvSpPr>
          <p:nvPr/>
        </p:nvSpPr>
        <p:spPr bwMode="auto">
          <a:xfrm>
            <a:off x="1991173" y="5358810"/>
            <a:ext cx="9066688" cy="1013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It is permissible for state associations to approve an extension of the team box and to determine the individuals who may be in the extended area, provided such extension is the same for both teams</a:t>
            </a:r>
            <a:r>
              <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a:t>
            </a:r>
            <a:r>
              <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***California</a:t>
            </a:r>
            <a:r>
              <a:rPr kumimoji="0" lang="en-US" sz="1800" b="1" i="0" u="none" strike="noStrike" kern="1200" cap="none" spc="0" normalizeH="0" noProof="0" dirty="0" smtClean="0">
                <a:ln>
                  <a:noFill/>
                </a:ln>
                <a:solidFill>
                  <a:srgbClr val="000000"/>
                </a:solidFill>
                <a:effectLst/>
                <a:uLnTx/>
                <a:uFillTx/>
                <a:latin typeface="Calibri" panose="020F0502020204030204" pitchFamily="34" charset="0"/>
                <a:ea typeface="+mn-ea"/>
                <a:cs typeface="+mn-cs"/>
              </a:rPr>
              <a:t> will still use 25 </a:t>
            </a:r>
            <a:r>
              <a:rPr kumimoji="0" lang="en-US" sz="1800" b="1" i="0" u="none" strike="noStrike" kern="1200" cap="none" spc="0" normalizeH="0" noProof="0" dirty="0" err="1" smtClean="0">
                <a:ln>
                  <a:noFill/>
                </a:ln>
                <a:solidFill>
                  <a:srgbClr val="000000"/>
                </a:solidFill>
                <a:effectLst/>
                <a:uLnTx/>
                <a:uFillTx/>
                <a:latin typeface="Calibri" panose="020F0502020204030204" pitchFamily="34" charset="0"/>
                <a:ea typeface="+mn-ea"/>
                <a:cs typeface="+mn-cs"/>
              </a:rPr>
              <a:t>yd</a:t>
            </a:r>
            <a:r>
              <a:rPr kumimoji="0" lang="en-US" sz="1800" b="1" i="0" u="none" strike="noStrike" kern="1200" cap="none" spc="0" normalizeH="0" noProof="0" dirty="0" smtClean="0">
                <a:ln>
                  <a:noFill/>
                </a:ln>
                <a:solidFill>
                  <a:srgbClr val="000000"/>
                </a:solidFill>
                <a:effectLst/>
                <a:uLnTx/>
                <a:uFillTx/>
                <a:latin typeface="Calibri" panose="020F0502020204030204" pitchFamily="34" charset="0"/>
                <a:ea typeface="+mn-ea"/>
                <a:cs typeface="+mn-cs"/>
              </a:rPr>
              <a:t> line***</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7" name="Picture 6" descr="Timeline&#10;&#10;Description automatically generated">
            <a:extLst>
              <a:ext uri="{FF2B5EF4-FFF2-40B4-BE49-F238E27FC236}">
                <a16:creationId xmlns:a16="http://schemas.microsoft.com/office/drawing/2014/main" xmlns="" id="{CE366A54-438B-41AE-B804-1339430A7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129" y="1954306"/>
            <a:ext cx="8924544" cy="3328416"/>
          </a:xfrm>
          <a:prstGeom prst="rect">
            <a:avLst/>
          </a:prstGeom>
        </p:spPr>
      </p:pic>
    </p:spTree>
    <p:extLst>
      <p:ext uri="{BB962C8B-B14F-4D97-AF65-F5344CB8AC3E}">
        <p14:creationId xmlns:p14="http://schemas.microsoft.com/office/powerpoint/2010/main" val="3252771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F6C0F-2E9B-4D7A-A1C4-25030A2458E7}"/>
              </a:ext>
            </a:extLst>
          </p:cNvPr>
          <p:cNvSpPr>
            <a:spLocks noGrp="1"/>
          </p:cNvSpPr>
          <p:nvPr>
            <p:ph type="title"/>
          </p:nvPr>
        </p:nvSpPr>
        <p:spPr/>
        <p:txBody>
          <a:bodyPr/>
          <a:lstStyle/>
          <a:p>
            <a:r>
              <a:rPr lang="en-US" dirty="0"/>
              <a:t>Game balls</a:t>
            </a:r>
            <a:br>
              <a:rPr lang="en-US" dirty="0"/>
            </a:br>
            <a:r>
              <a:rPr lang="en-US" dirty="0"/>
              <a:t>rule 1-3-3</a:t>
            </a:r>
          </a:p>
        </p:txBody>
      </p:sp>
      <p:sp>
        <p:nvSpPr>
          <p:cNvPr id="4" name="Footer Placeholder 3">
            <a:extLst>
              <a:ext uri="{FF2B5EF4-FFF2-40B4-BE49-F238E27FC236}">
                <a16:creationId xmlns:a16="http://schemas.microsoft.com/office/drawing/2014/main" xmlns="" id="{50B39A48-A509-4A32-82C3-19BE08557564}"/>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6" name="Content Placeholder 2">
            <a:extLst>
              <a:ext uri="{FF2B5EF4-FFF2-40B4-BE49-F238E27FC236}">
                <a16:creationId xmlns:a16="http://schemas.microsoft.com/office/drawing/2014/main" xmlns="" id="{52560A2E-FC9A-40A4-8D89-5CD2992324E0}"/>
              </a:ext>
            </a:extLst>
          </p:cNvPr>
          <p:cNvSpPr>
            <a:spLocks noGrp="1"/>
          </p:cNvSpPr>
          <p:nvPr>
            <p:ph idx="1"/>
          </p:nvPr>
        </p:nvSpPr>
        <p:spPr>
          <a:xfrm>
            <a:off x="2292333" y="5243209"/>
            <a:ext cx="9448952" cy="1281415"/>
          </a:xfrm>
        </p:spPr>
        <p:txBody>
          <a:bodyPr/>
          <a:lstStyle/>
          <a:p>
            <a:pPr marL="0" indent="0">
              <a:buNone/>
            </a:pPr>
            <a:r>
              <a:rPr lang="en-US" sz="1800" dirty="0">
                <a:effectLst/>
                <a:ea typeface="Times New Roman" panose="02020603050405020304" pitchFamily="18" charset="0"/>
                <a:cs typeface="Times New Roman" panose="02020603050405020304" pitchFamily="18" charset="0"/>
              </a:rPr>
              <a:t>Any game official may order the ball changed between downs. Unless the ball is ordered changed by the Referee or another game official, Team A scoring a touchdown with one ball (MechaniGram A) may not request a different ball for the try (MechaniGram B) but may use a different approved ball for the ensuing free kick (PlayPic C).</a:t>
            </a:r>
            <a:endParaRPr lang="en-US" sz="1800" dirty="0"/>
          </a:p>
        </p:txBody>
      </p:sp>
      <p:pic>
        <p:nvPicPr>
          <p:cNvPr id="7" name="Picture 6" descr="Graphical user interface, chart&#10;&#10;Description automatically generated">
            <a:extLst>
              <a:ext uri="{FF2B5EF4-FFF2-40B4-BE49-F238E27FC236}">
                <a16:creationId xmlns:a16="http://schemas.microsoft.com/office/drawing/2014/main" xmlns="" id="{8335F195-B44B-4EF0-84BD-DC54D0202B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907" y="2000137"/>
            <a:ext cx="8211312" cy="3243072"/>
          </a:xfrm>
          <a:prstGeom prst="rect">
            <a:avLst/>
          </a:prstGeom>
        </p:spPr>
      </p:pic>
    </p:spTree>
    <p:extLst>
      <p:ext uri="{BB962C8B-B14F-4D97-AF65-F5344CB8AC3E}">
        <p14:creationId xmlns:p14="http://schemas.microsoft.com/office/powerpoint/2010/main" val="1332980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90EE52-A737-4847-875D-22907715BAB1}"/>
              </a:ext>
            </a:extLst>
          </p:cNvPr>
          <p:cNvSpPr>
            <a:spLocks noGrp="1"/>
          </p:cNvSpPr>
          <p:nvPr>
            <p:ph type="title"/>
          </p:nvPr>
        </p:nvSpPr>
        <p:spPr>
          <a:xfrm>
            <a:off x="1867989" y="616904"/>
            <a:ext cx="10324011" cy="1204912"/>
          </a:xfrm>
        </p:spPr>
        <p:txBody>
          <a:bodyPr/>
          <a:lstStyle/>
          <a:p>
            <a:r>
              <a:rPr lang="en-US" dirty="0"/>
              <a:t>Jersey numbers </a:t>
            </a:r>
            <a:br>
              <a:rPr lang="en-US" dirty="0"/>
            </a:br>
            <a:r>
              <a:rPr lang="en-US" dirty="0"/>
              <a:t>rule 1-4-3, FIGURE 1-4-2, Rule 1-5-1</a:t>
            </a:r>
            <a:r>
              <a:rPr lang="en-US" cap="small" dirty="0"/>
              <a:t>c</a:t>
            </a:r>
            <a:r>
              <a:rPr lang="en-US" dirty="0"/>
              <a:t>(1),         rule 7-2-5</a:t>
            </a:r>
            <a:r>
              <a:rPr lang="en-US" cap="none" dirty="0"/>
              <a:t>b EXCEPTIONS, RULE 7-5-6a</a:t>
            </a:r>
            <a:endParaRPr lang="en-US" dirty="0"/>
          </a:p>
        </p:txBody>
      </p:sp>
      <p:sp>
        <p:nvSpPr>
          <p:cNvPr id="3" name="Content Placeholder 2">
            <a:extLst>
              <a:ext uri="{FF2B5EF4-FFF2-40B4-BE49-F238E27FC236}">
                <a16:creationId xmlns:a16="http://schemas.microsoft.com/office/drawing/2014/main" xmlns="" id="{6A5FF4EB-E949-467E-B776-C768DCE5072F}"/>
              </a:ext>
            </a:extLst>
          </p:cNvPr>
          <p:cNvSpPr>
            <a:spLocks noGrp="1"/>
          </p:cNvSpPr>
          <p:nvPr>
            <p:ph idx="1"/>
          </p:nvPr>
        </p:nvSpPr>
        <p:spPr>
          <a:xfrm>
            <a:off x="9312442" y="3429000"/>
            <a:ext cx="2676359" cy="3011932"/>
          </a:xfrm>
        </p:spPr>
        <p:txBody>
          <a:bodyPr/>
          <a:lstStyle/>
          <a:p>
            <a:pPr marL="0" indent="0">
              <a:buNone/>
            </a:pPr>
            <a:r>
              <a:rPr lang="en-US" sz="1800" dirty="0"/>
              <a:t>Each player shall be numbered 0 though 99 inclusive. Any number preceded by the digit zero such as “00” is illegal. </a:t>
            </a:r>
          </a:p>
          <a:p>
            <a:pPr marL="0" indent="0">
              <a:buNone/>
            </a:pPr>
            <a:endParaRPr lang="en-US" dirty="0"/>
          </a:p>
        </p:txBody>
      </p:sp>
      <p:sp>
        <p:nvSpPr>
          <p:cNvPr id="4" name="Footer Placeholder 3">
            <a:extLst>
              <a:ext uri="{FF2B5EF4-FFF2-40B4-BE49-F238E27FC236}">
                <a16:creationId xmlns:a16="http://schemas.microsoft.com/office/drawing/2014/main" xmlns="" id="{074869C9-E546-4932-93BD-B45FFC259E1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6" name="Picture 5" descr="A picture containing diagram&#10;&#10;Description automatically generated">
            <a:extLst>
              <a:ext uri="{FF2B5EF4-FFF2-40B4-BE49-F238E27FC236}">
                <a16:creationId xmlns:a16="http://schemas.microsoft.com/office/drawing/2014/main" xmlns="" id="{15A15DBB-4167-43CC-92E0-C422B5A230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9330" y="2059273"/>
            <a:ext cx="7778451" cy="4381660"/>
          </a:xfrm>
          <a:prstGeom prst="rect">
            <a:avLst/>
          </a:prstGeom>
        </p:spPr>
      </p:pic>
    </p:spTree>
    <p:extLst>
      <p:ext uri="{BB962C8B-B14F-4D97-AF65-F5344CB8AC3E}">
        <p14:creationId xmlns:p14="http://schemas.microsoft.com/office/powerpoint/2010/main" val="2827370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D5F87FA-7E4D-4545-9655-0BD74741D934}"/>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Title 1">
            <a:extLst>
              <a:ext uri="{FF2B5EF4-FFF2-40B4-BE49-F238E27FC236}">
                <a16:creationId xmlns:a16="http://schemas.microsoft.com/office/drawing/2014/main" xmlns="" id="{156CFA1E-4E48-42FE-B912-A138280D51A4}"/>
              </a:ext>
            </a:extLst>
          </p:cNvPr>
          <p:cNvSpPr>
            <a:spLocks noGrp="1"/>
          </p:cNvSpPr>
          <p:nvPr>
            <p:ph type="title"/>
          </p:nvPr>
        </p:nvSpPr>
        <p:spPr>
          <a:xfrm>
            <a:off x="1940985" y="525463"/>
            <a:ext cx="10026649" cy="1204912"/>
          </a:xfrm>
        </p:spPr>
        <p:txBody>
          <a:bodyPr/>
          <a:lstStyle/>
          <a:p>
            <a:r>
              <a:rPr lang="en-US" sz="3600" dirty="0"/>
              <a:t>CHOP BLOCK</a:t>
            </a:r>
            <a:br>
              <a:rPr lang="en-US" sz="3600" dirty="0"/>
            </a:br>
            <a:r>
              <a:rPr lang="en-US" sz="3600" dirty="0"/>
              <a:t>RULE 2-3-8</a:t>
            </a:r>
            <a:endParaRPr lang="en-US" dirty="0"/>
          </a:p>
        </p:txBody>
      </p:sp>
      <p:sp>
        <p:nvSpPr>
          <p:cNvPr id="6" name="Content Placeholder 2">
            <a:extLst>
              <a:ext uri="{FF2B5EF4-FFF2-40B4-BE49-F238E27FC236}">
                <a16:creationId xmlns:a16="http://schemas.microsoft.com/office/drawing/2014/main" xmlns="" id="{BF437818-ABF5-441A-8F6D-BEBDD548BFFB}"/>
              </a:ext>
            </a:extLst>
          </p:cNvPr>
          <p:cNvSpPr txBox="1">
            <a:spLocks/>
          </p:cNvSpPr>
          <p:nvPr/>
        </p:nvSpPr>
        <p:spPr bwMode="auto">
          <a:xfrm>
            <a:off x="6429153" y="2863702"/>
            <a:ext cx="5538481" cy="31874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600" b="0" i="0" u="none" strike="noStrike" kern="1200" cap="none" spc="0" normalizeH="0" baseline="0" noProof="0" dirty="0">
                <a:ln>
                  <a:noFill/>
                </a:ln>
                <a:solidFill>
                  <a:srgbClr val="414B56"/>
                </a:solidFill>
                <a:effectLst/>
                <a:uLnTx/>
                <a:uFillTx/>
                <a:latin typeface="Calibri"/>
                <a:ea typeface="+mn-ea"/>
                <a:cs typeface="+mn-cs"/>
              </a:rPr>
              <a:t>A chop block is combination block by two or more teammates against an opponent other than the runner, with or without delay, where one of the blocks is below the waist and one of the blocks is above the waist. </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en-US" sz="26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9" name="Picture 8" descr="A picture containing text, book&#10;&#10;Description automatically generated">
            <a:extLst>
              <a:ext uri="{FF2B5EF4-FFF2-40B4-BE49-F238E27FC236}">
                <a16:creationId xmlns:a16="http://schemas.microsoft.com/office/drawing/2014/main" xmlns="" id="{DC1F8984-CFB3-4F0B-AC7E-BB556335E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1767" y="1966066"/>
            <a:ext cx="3587815" cy="4445948"/>
          </a:xfrm>
          <a:prstGeom prst="rect">
            <a:avLst/>
          </a:prstGeom>
        </p:spPr>
      </p:pic>
    </p:spTree>
    <p:extLst>
      <p:ext uri="{BB962C8B-B14F-4D97-AF65-F5344CB8AC3E}">
        <p14:creationId xmlns:p14="http://schemas.microsoft.com/office/powerpoint/2010/main" val="476369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F37AE-1DBD-4F78-A914-6080876099B6}"/>
              </a:ext>
            </a:extLst>
          </p:cNvPr>
          <p:cNvSpPr>
            <a:spLocks noGrp="1"/>
          </p:cNvSpPr>
          <p:nvPr>
            <p:ph type="title"/>
          </p:nvPr>
        </p:nvSpPr>
        <p:spPr/>
        <p:txBody>
          <a:bodyPr/>
          <a:lstStyle/>
          <a:p>
            <a:r>
              <a:rPr lang="en-US" dirty="0"/>
              <a:t>Game clock option  </a:t>
            </a:r>
            <a:br>
              <a:rPr lang="en-US" dirty="0"/>
            </a:br>
            <a:r>
              <a:rPr lang="en-US" dirty="0"/>
              <a:t>RULE 3-4-7</a:t>
            </a:r>
          </a:p>
        </p:txBody>
      </p:sp>
      <p:sp>
        <p:nvSpPr>
          <p:cNvPr id="4" name="Footer Placeholder 3">
            <a:extLst>
              <a:ext uri="{FF2B5EF4-FFF2-40B4-BE49-F238E27FC236}">
                <a16:creationId xmlns:a16="http://schemas.microsoft.com/office/drawing/2014/main" xmlns="" id="{57ED2879-F46D-4377-80B5-7C328D2F78D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9" name="TextBox 8">
            <a:extLst>
              <a:ext uri="{FF2B5EF4-FFF2-40B4-BE49-F238E27FC236}">
                <a16:creationId xmlns:a16="http://schemas.microsoft.com/office/drawing/2014/main" xmlns="" id="{89E55C15-8147-44A5-918E-80564EAA263C}"/>
              </a:ext>
            </a:extLst>
          </p:cNvPr>
          <p:cNvSpPr txBox="1"/>
          <p:nvPr/>
        </p:nvSpPr>
        <p:spPr>
          <a:xfrm>
            <a:off x="1090919" y="4746456"/>
            <a:ext cx="10651902"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14B56"/>
                </a:solidFill>
                <a:effectLst/>
                <a:uLnTx/>
                <a:uFillTx/>
                <a:latin typeface="Calibri"/>
                <a:ea typeface="+mn-ea"/>
                <a:cs typeface="Arial" pitchFamily="34" charset="0"/>
              </a:rPr>
              <a:t>When a foul is committed with less than two minutes remaining in either half, the offended team has the option to start the game clock on the snap. In MechaniGram A, Team B trails when Team A fouls. Team B’s coach is consulted (PlayPic B), choosing to decline the penalty and have the clock started on the snap (PlayPic C).   </a:t>
            </a:r>
          </a:p>
        </p:txBody>
      </p:sp>
      <p:pic>
        <p:nvPicPr>
          <p:cNvPr id="5" name="Picture 4" descr="A picture containing text&#10;&#10;Description automatically generated">
            <a:extLst>
              <a:ext uri="{FF2B5EF4-FFF2-40B4-BE49-F238E27FC236}">
                <a16:creationId xmlns:a16="http://schemas.microsoft.com/office/drawing/2014/main" xmlns="" id="{F3F127C0-104B-4280-B781-24143C118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256" y="2036464"/>
            <a:ext cx="10599565" cy="2709992"/>
          </a:xfrm>
          <a:prstGeom prst="rect">
            <a:avLst/>
          </a:prstGeom>
        </p:spPr>
      </p:pic>
    </p:spTree>
    <p:extLst>
      <p:ext uri="{BB962C8B-B14F-4D97-AF65-F5344CB8AC3E}">
        <p14:creationId xmlns:p14="http://schemas.microsoft.com/office/powerpoint/2010/main" val="258477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2363BF-3C20-4C08-B8BC-F17B3F26A709}"/>
              </a:ext>
            </a:extLst>
          </p:cNvPr>
          <p:cNvSpPr>
            <a:spLocks noGrp="1"/>
          </p:cNvSpPr>
          <p:nvPr>
            <p:ph type="title"/>
          </p:nvPr>
        </p:nvSpPr>
        <p:spPr/>
        <p:txBody>
          <a:bodyPr/>
          <a:lstStyle/>
          <a:p>
            <a:r>
              <a:rPr lang="en-US" dirty="0"/>
              <a:t>PLAY CLOCK</a:t>
            </a:r>
            <a:br>
              <a:rPr lang="en-US" dirty="0"/>
            </a:br>
            <a:r>
              <a:rPr lang="en-US" dirty="0"/>
              <a:t>RULE 3-6-1</a:t>
            </a:r>
            <a:r>
              <a:rPr lang="en-US" cap="none" dirty="0"/>
              <a:t>a</a:t>
            </a:r>
            <a:r>
              <a:rPr lang="en-US" dirty="0"/>
              <a:t>(1)</a:t>
            </a:r>
            <a:r>
              <a:rPr lang="en-US" cap="none" dirty="0"/>
              <a:t>e</a:t>
            </a:r>
            <a:r>
              <a:rPr lang="en-US" dirty="0"/>
              <a:t> EXCEPTION 2. (NEW)</a:t>
            </a:r>
          </a:p>
        </p:txBody>
      </p:sp>
      <p:sp>
        <p:nvSpPr>
          <p:cNvPr id="3" name="Content Placeholder 2">
            <a:extLst>
              <a:ext uri="{FF2B5EF4-FFF2-40B4-BE49-F238E27FC236}">
                <a16:creationId xmlns:a16="http://schemas.microsoft.com/office/drawing/2014/main" xmlns="" id="{4D6FEE45-9DD7-4053-A010-BEFF68B6E242}"/>
              </a:ext>
            </a:extLst>
          </p:cNvPr>
          <p:cNvSpPr>
            <a:spLocks noGrp="1"/>
          </p:cNvSpPr>
          <p:nvPr>
            <p:ph idx="1"/>
          </p:nvPr>
        </p:nvSpPr>
        <p:spPr>
          <a:xfrm>
            <a:off x="9675628" y="2232837"/>
            <a:ext cx="2292005" cy="4094938"/>
          </a:xfrm>
        </p:spPr>
        <p:txBody>
          <a:bodyPr/>
          <a:lstStyle/>
          <a:p>
            <a:pPr marL="0" indent="0">
              <a:buNone/>
            </a:pPr>
            <a:r>
              <a:rPr lang="en-US" dirty="0"/>
              <a:t>When the clock is stopped due to Rule 3-5-7i and Team B is the only team to foul, the play clock will be set to 40 seconds.</a:t>
            </a:r>
          </a:p>
        </p:txBody>
      </p:sp>
      <p:sp>
        <p:nvSpPr>
          <p:cNvPr id="4" name="Footer Placeholder 3">
            <a:extLst>
              <a:ext uri="{FF2B5EF4-FFF2-40B4-BE49-F238E27FC236}">
                <a16:creationId xmlns:a16="http://schemas.microsoft.com/office/drawing/2014/main" xmlns="" id="{3A6234BB-F3C0-4F67-A659-5239B1F54FE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8" name="Picture 7" descr="Graphical user interface&#10;&#10;Description automatically generated">
            <a:extLst>
              <a:ext uri="{FF2B5EF4-FFF2-40B4-BE49-F238E27FC236}">
                <a16:creationId xmlns:a16="http://schemas.microsoft.com/office/drawing/2014/main" xmlns="" id="{76D4447B-9E7A-4225-ADEE-43337FC89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960" y="2160793"/>
            <a:ext cx="8033008" cy="3885588"/>
          </a:xfrm>
          <a:prstGeom prst="rect">
            <a:avLst/>
          </a:prstGeom>
        </p:spPr>
      </p:pic>
    </p:spTree>
    <p:extLst>
      <p:ext uri="{BB962C8B-B14F-4D97-AF65-F5344CB8AC3E}">
        <p14:creationId xmlns:p14="http://schemas.microsoft.com/office/powerpoint/2010/main" val="3803966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58A523-6030-4BFC-B6FE-B42280E53092}"/>
              </a:ext>
            </a:extLst>
          </p:cNvPr>
          <p:cNvSpPr>
            <a:spLocks noGrp="1"/>
          </p:cNvSpPr>
          <p:nvPr>
            <p:ph type="title"/>
          </p:nvPr>
        </p:nvSpPr>
        <p:spPr>
          <a:xfrm>
            <a:off x="1940985" y="590778"/>
            <a:ext cx="10026649" cy="1204912"/>
          </a:xfrm>
        </p:spPr>
        <p:txBody>
          <a:bodyPr/>
          <a:lstStyle/>
          <a:p>
            <a:r>
              <a:rPr lang="en-US" sz="3600" dirty="0"/>
              <a:t>INTENTIONAL GROUNDING </a:t>
            </a:r>
            <a:br>
              <a:rPr lang="en-US" sz="3600" dirty="0"/>
            </a:br>
            <a:r>
              <a:rPr lang="en-US" sz="3600" dirty="0"/>
              <a:t>RULE 7-5-2</a:t>
            </a:r>
            <a:r>
              <a:rPr lang="en-US" sz="3600" cap="none" dirty="0"/>
              <a:t>d</a:t>
            </a:r>
            <a:r>
              <a:rPr lang="en-US" sz="3600" dirty="0"/>
              <a:t> EXCEPTION 2. (NEW), TABLE 7-5-2, TABLE 7-5</a:t>
            </a:r>
          </a:p>
        </p:txBody>
      </p:sp>
      <p:sp>
        <p:nvSpPr>
          <p:cNvPr id="3" name="Content Placeholder 2">
            <a:extLst>
              <a:ext uri="{FF2B5EF4-FFF2-40B4-BE49-F238E27FC236}">
                <a16:creationId xmlns:a16="http://schemas.microsoft.com/office/drawing/2014/main" xmlns="" id="{F5DC4B01-E8E8-44F0-A532-EA39E8E3F825}"/>
              </a:ext>
            </a:extLst>
          </p:cNvPr>
          <p:cNvSpPr>
            <a:spLocks noGrp="1"/>
          </p:cNvSpPr>
          <p:nvPr>
            <p:ph idx="1"/>
          </p:nvPr>
        </p:nvSpPr>
        <p:spPr>
          <a:xfrm>
            <a:off x="1940985" y="5431660"/>
            <a:ext cx="9274467" cy="956628"/>
          </a:xfrm>
        </p:spPr>
        <p:txBody>
          <a:bodyPr/>
          <a:lstStyle/>
          <a:p>
            <a:pPr marL="0" indent="0">
              <a:buNone/>
            </a:pPr>
            <a:r>
              <a:rPr lang="en-US" sz="1800" dirty="0"/>
              <a:t>It is legal for a player to conserve yardage by intentionally throwing an incomplete forward pass if the passer has been beyond the lateral boundary of the free-blocking zone as established at the snap; and the pass reaches the neutral zone, including the extension beyond the sideline.</a:t>
            </a:r>
          </a:p>
        </p:txBody>
      </p:sp>
      <p:sp>
        <p:nvSpPr>
          <p:cNvPr id="4" name="Footer Placeholder 3">
            <a:extLst>
              <a:ext uri="{FF2B5EF4-FFF2-40B4-BE49-F238E27FC236}">
                <a16:creationId xmlns:a16="http://schemas.microsoft.com/office/drawing/2014/main" xmlns="" id="{1D4DED43-5910-4767-B0F1-4FA646EBAAB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6" name="Picture 5" descr="Bubble chart&#10;&#10;Description automatically generated with medium confidence">
            <a:extLst>
              <a:ext uri="{FF2B5EF4-FFF2-40B4-BE49-F238E27FC236}">
                <a16:creationId xmlns:a16="http://schemas.microsoft.com/office/drawing/2014/main" xmlns="" id="{294B96F7-BB54-41D0-BCF9-116560BB67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094" y="1944919"/>
            <a:ext cx="8083296" cy="3438144"/>
          </a:xfrm>
          <a:prstGeom prst="rect">
            <a:avLst/>
          </a:prstGeom>
        </p:spPr>
      </p:pic>
    </p:spTree>
    <p:extLst>
      <p:ext uri="{BB962C8B-B14F-4D97-AF65-F5344CB8AC3E}">
        <p14:creationId xmlns:p14="http://schemas.microsoft.com/office/powerpoint/2010/main" val="1060516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F5D1D7-5C1B-4673-80E1-EDC7F82CDD49}"/>
              </a:ext>
            </a:extLst>
          </p:cNvPr>
          <p:cNvSpPr>
            <a:spLocks noGrp="1"/>
          </p:cNvSpPr>
          <p:nvPr>
            <p:ph type="title"/>
          </p:nvPr>
        </p:nvSpPr>
        <p:spPr/>
        <p:txBody>
          <a:bodyPr/>
          <a:lstStyle/>
          <a:p>
            <a:r>
              <a:rPr lang="en-US" dirty="0"/>
              <a:t>2022 </a:t>
            </a:r>
            <a:r>
              <a:rPr lang="en-US" dirty="0" err="1"/>
              <a:t>nfhs</a:t>
            </a:r>
            <a:r>
              <a:rPr lang="en-US" dirty="0"/>
              <a:t/>
            </a:r>
            <a:br>
              <a:rPr lang="en-US" dirty="0"/>
            </a:br>
            <a:r>
              <a:rPr lang="en-US" dirty="0"/>
              <a:t>football rules reminders</a:t>
            </a:r>
          </a:p>
        </p:txBody>
      </p:sp>
      <p:sp>
        <p:nvSpPr>
          <p:cNvPr id="3" name="Text Placeholder 2">
            <a:extLst>
              <a:ext uri="{FF2B5EF4-FFF2-40B4-BE49-F238E27FC236}">
                <a16:creationId xmlns:a16="http://schemas.microsoft.com/office/drawing/2014/main" xmlns="" id="{24FDCD07-9C76-4F30-9421-578B94AE947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1346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FHS Company PowerPoint_2019_Wide Format" id="{07CB1438-9295-4A0D-ADAE-D4D7F1D43FF8}" vid="{CDBA28B3-BD56-47B2-8EF0-6C21F93611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2121</TotalTime>
  <Words>3197</Words>
  <Application>Microsoft Office PowerPoint</Application>
  <PresentationFormat>Custom</PresentationFormat>
  <Paragraphs>198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2022 nfhs football rules changes</vt:lpstr>
      <vt:lpstr> TEAM BOXES rule 1-2-3g NOTES 3. (NEW), TABLE 1-7 (3.) (New)  </vt:lpstr>
      <vt:lpstr>Game balls rule 1-3-3</vt:lpstr>
      <vt:lpstr>Jersey numbers  rule 1-4-3, FIGURE 1-4-2, Rule 1-5-1c(1),         rule 7-2-5b EXCEPTIONS, RULE 7-5-6a</vt:lpstr>
      <vt:lpstr>CHOP BLOCK RULE 2-3-8</vt:lpstr>
      <vt:lpstr>Game clock option   RULE 3-4-7</vt:lpstr>
      <vt:lpstr>PLAY CLOCK RULE 3-6-1a(1)e EXCEPTION 2. (NEW)</vt:lpstr>
      <vt:lpstr>INTENTIONAL GROUNDING  RULE 7-5-2d EXCEPTION 2. (NEW), TABLE 7-5-2, TABLE 7-5</vt:lpstr>
      <vt:lpstr>2022 nfhs football rules reminders</vt:lpstr>
      <vt:lpstr>blocking below the waist Rule 2-17-2c </vt:lpstr>
      <vt:lpstr>Blocking below the waist Rules 2-17-1, 2-17-2, 2-17-4</vt:lpstr>
      <vt:lpstr>blocking below the waist rules 2-3-7, 2-17-1, 2-17-2, 9-3-2</vt:lpstr>
      <vt:lpstr>blocking below the waist rules 2-3-7, 2-17-2, 9-3-2</vt:lpstr>
      <vt:lpstr>2022 nfhs football points of emphasis</vt:lpstr>
      <vt:lpstr>2022 nfhs football points of emphasis</vt:lpstr>
      <vt:lpstr>sportsmanship</vt:lpstr>
    </vt:vector>
  </TitlesOfParts>
  <Company>NFHS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federation of state high school associations</dc:title>
  <dc:creator>Ross Bray</dc:creator>
  <cp:lastModifiedBy>CSUMB</cp:lastModifiedBy>
  <cp:revision>295</cp:revision>
  <cp:lastPrinted>2022-05-19T17:25:21Z</cp:lastPrinted>
  <dcterms:created xsi:type="dcterms:W3CDTF">2020-02-12T19:35:51Z</dcterms:created>
  <dcterms:modified xsi:type="dcterms:W3CDTF">2022-08-07T03:03:12Z</dcterms:modified>
</cp:coreProperties>
</file>